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25" r:id="rId2"/>
    <p:sldId id="327" r:id="rId3"/>
    <p:sldId id="257" r:id="rId4"/>
    <p:sldId id="328" r:id="rId5"/>
    <p:sldId id="258" r:id="rId6"/>
    <p:sldId id="259" r:id="rId7"/>
    <p:sldId id="330" r:id="rId8"/>
    <p:sldId id="260" r:id="rId9"/>
    <p:sldId id="329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5" r:id="rId61"/>
    <p:sldId id="316" r:id="rId62"/>
    <p:sldId id="317" r:id="rId63"/>
    <p:sldId id="318" r:id="rId64"/>
    <p:sldId id="319" r:id="rId65"/>
    <p:sldId id="320" r:id="rId66"/>
    <p:sldId id="256" r:id="rId67"/>
    <p:sldId id="321" r:id="rId68"/>
    <p:sldId id="322" r:id="rId69"/>
    <p:sldId id="323" r:id="rId70"/>
    <p:sldId id="324" r:id="rId71"/>
    <p:sldId id="331" r:id="rId7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6CD5C-A68F-453E-AB8A-EDDE443AC35A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2CA4D-ACB0-4CE5-8C42-CC65FF718E43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9209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33787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85643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52339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82155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62360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97207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66516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9883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02689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04958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1810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5651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4648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4110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7068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1085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5818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2609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02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1278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9660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F388-439E-4A42-A114-1C14964774C3}" type="datetimeFigureOut">
              <a:rPr lang="es-CR" smtClean="0"/>
              <a:t>07/10/2019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65DE-191B-4553-88DD-A716925B336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814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525463"/>
            <a:ext cx="9144000" cy="2387600"/>
          </a:xfrm>
        </p:spPr>
        <p:txBody>
          <a:bodyPr>
            <a:normAutofit/>
          </a:bodyPr>
          <a:lstStyle/>
          <a:p>
            <a:r>
              <a:rPr lang="es-C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Rendición de Cuentas </a:t>
            </a:r>
            <a:br>
              <a:rPr lang="es-C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2018</a:t>
            </a:r>
            <a:endParaRPr lang="es-C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913063"/>
            <a:ext cx="9144000" cy="1655762"/>
          </a:xfrm>
        </p:spPr>
        <p:txBody>
          <a:bodyPr/>
          <a:lstStyle/>
          <a:p>
            <a:r>
              <a:rPr lang="es-CR" dirty="0" smtClean="0"/>
              <a:t>M.Sc. Luis Fernando León Alvarado</a:t>
            </a:r>
          </a:p>
          <a:p>
            <a:r>
              <a:rPr lang="es-CR" dirty="0" smtClean="0"/>
              <a:t>Alcalde Municipalidad de Turrialba</a:t>
            </a:r>
            <a:endParaRPr lang="es-C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9" y="4034890"/>
            <a:ext cx="1663297" cy="22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0" y="809625"/>
            <a:ext cx="4292600" cy="1325563"/>
          </a:xfrm>
        </p:spPr>
        <p:txBody>
          <a:bodyPr/>
          <a:lstStyle/>
          <a:p>
            <a:r>
              <a:rPr lang="es-CR" dirty="0" smtClean="0"/>
              <a:t>Obra Pública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endParaRPr lang="es-CR" dirty="0" smtClean="0"/>
          </a:p>
          <a:p>
            <a:pPr algn="ctr"/>
            <a:endParaRPr lang="es-CR" dirty="0"/>
          </a:p>
          <a:p>
            <a:pPr algn="ctr"/>
            <a:endParaRPr lang="es-CR" dirty="0" smtClean="0"/>
          </a:p>
          <a:p>
            <a:pPr algn="ctr"/>
            <a:r>
              <a:rPr lang="es-CR" sz="3200" dirty="0" smtClean="0"/>
              <a:t>Infraestructura</a:t>
            </a:r>
            <a:endParaRPr lang="es-CR" sz="3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R" dirty="0" smtClean="0"/>
          </a:p>
          <a:p>
            <a:endParaRPr lang="es-CR" dirty="0"/>
          </a:p>
          <a:p>
            <a:endParaRPr lang="es-CR" dirty="0" smtClean="0"/>
          </a:p>
          <a:p>
            <a:r>
              <a:rPr lang="es-CR" dirty="0" smtClean="0"/>
              <a:t>Red Vial Cantonal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506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65018" y="390051"/>
            <a:ext cx="8502555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3-05-254, Calles Urbanas – Cuadrantes Torrealba: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</a:t>
            </a: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47.451.600,00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Diciembre 2017 – Enero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\\douglas\UTGV\ADRIAN\OFICIOS\OFICIOS 2018\Proyectos UTGV\Administración\1. Torrealba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36" y="1685790"/>
            <a:ext cx="4453171" cy="45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2671288" y="6268140"/>
            <a:ext cx="638052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</a:t>
            </a: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N°1: Colocación de carpeta asfáltica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821426" y="545693"/>
            <a:ext cx="9306226" cy="41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03-05-017: Alto La Victoria – El </a:t>
            </a:r>
            <a:r>
              <a:rPr lang="es-MX" b="1" u="sng" dirty="0" err="1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Poró</a:t>
            </a: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3</a:t>
            </a:r>
            <a:endParaRPr lang="es-CR" dirty="0"/>
          </a:p>
        </p:txBody>
      </p:sp>
      <p:sp>
        <p:nvSpPr>
          <p:cNvPr id="2" name="Rectángulo 1"/>
          <p:cNvSpPr/>
          <p:nvPr/>
        </p:nvSpPr>
        <p:spPr>
          <a:xfrm>
            <a:off x="2150807" y="752225"/>
            <a:ext cx="9202993" cy="203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s-MX" dirty="0" smtClean="0"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</a:t>
            </a: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del Proyecto: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44.314.000,00.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Enero – Febrero 2018.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Aporte comunal: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Cambio de tubería de entradas a las propiedades, total aportado 227 alcantarillas con un costo de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₵2.950.000,00</a:t>
            </a:r>
            <a:r>
              <a:rPr lang="es-MX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 descr="\\douglas\UTGV\ADRIAN\OFICIOS\OFICIOS 2018\Proyectos UTGV\Administración\2. Alto La VIctoria - El Poró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98" y="2554079"/>
            <a:ext cx="4860233" cy="36347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1454040" y="6188869"/>
            <a:ext cx="918824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N°2: </a:t>
            </a:r>
            <a:r>
              <a:rPr lang="es-ES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 Alto La Victoria – El </a:t>
            </a:r>
            <a:r>
              <a:rPr lang="es-ES" b="1" dirty="0" err="1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Poró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73942" y="700549"/>
            <a:ext cx="948143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03-05-164 Calles Urbanas – Cuadrantes San Rafael; Lomas del Río.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49127" y="1349478"/>
            <a:ext cx="8465574" cy="733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</a:t>
            </a: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del Proyecto: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7, 038,000.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Febrero – Marzo 2018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 descr="\\douglas\UTGV\ADRIAN\OFICIOS\OFICIOS 2018\Proyectos UTGV\Administración\3. Lomas del Río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03" y="2082942"/>
            <a:ext cx="4390765" cy="390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1454040" y="6188869"/>
            <a:ext cx="918824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N°2: </a:t>
            </a:r>
            <a:r>
              <a:rPr lang="es-ES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Cuadrantes San Rafael-Lomas del Río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172362" y="766916"/>
            <a:ext cx="8261248" cy="114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03-05-136 Calles Urbanas – Cuadrantes Los Olivos.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₡14.195.520,00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Marzo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4. Los Olivos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86" y="1804604"/>
            <a:ext cx="4540991" cy="434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3757556" y="6150909"/>
            <a:ext cx="463931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N°4: Recarpeteo Los Olivos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020529" y="221222"/>
            <a:ext cx="8376468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03-05-170 Calles Urbanas – Cuadrantes Tres Equis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15.930.180,00.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Marzo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5. Tres Equis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58" y="1371793"/>
            <a:ext cx="5124780" cy="4779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588479" y="6150909"/>
            <a:ext cx="801272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N°5: Rehabilitación cuadrantes urbanos Tres Equis.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074299" y="392345"/>
            <a:ext cx="7077075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Bacheo Urbano Turrialba.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₡ 29.073.240,04.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Abril – Mayo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6. Bacheo Cuadrantes Turrialba\Fotos\Mega Super\pa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83" y="1542916"/>
            <a:ext cx="5543648" cy="4784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3374954" y="6347993"/>
            <a:ext cx="500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N°6: Bacheo cuadrantes urbanos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5940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145890" y="700551"/>
            <a:ext cx="7558550" cy="144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03-05-034 Palomo – El Cas – El Líbano.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proyecto; ₵27.158.952,70.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Junio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Seguridad vial: Construcción de reductores de velocidad.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7. Palomo-Cas-Líbano\Fotos\Asfalto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67" y="2142356"/>
            <a:ext cx="5764917" cy="421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905000" y="6356350"/>
            <a:ext cx="7514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</a:rPr>
              <a:t>Fotografía N°7:Rehabilitación en el Palomo. Distrito Santa Teresita</a:t>
            </a:r>
            <a:r>
              <a:rPr lang="es-ES" b="1" dirty="0">
                <a:latin typeface="Arial Unicode MS" panose="020B0604020202020204" pitchFamily="34" charset="-128"/>
              </a:rPr>
              <a:t>. 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1824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747684" y="567812"/>
            <a:ext cx="9497963" cy="114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03-05-038 Jicotea – Río Vereh 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₡80.237.587,56.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Junio – Julio 2018 (lastre) ; Octubre – Noviembre 2018 (alcantarilla).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Contratado\11. Alcantarilla Vereh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20" y="1714695"/>
            <a:ext cx="5733720" cy="442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324708" y="6326867"/>
            <a:ext cx="893714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N°8: Construcción de Alcantarilla y gaviones en Quebrada </a:t>
            </a:r>
            <a:r>
              <a:rPr lang="es-ES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Villalta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772039" y="604682"/>
            <a:ext cx="9312908" cy="38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03-05-092 Bajo Pacuare – Paso Marcos, Esc. </a:t>
            </a:r>
            <a:r>
              <a:rPr lang="es-MX" b="1" u="sng" dirty="0" err="1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Nimariñac</a:t>
            </a: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383944" y="1145050"/>
            <a:ext cx="7543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43.598.630,00.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Setiembre – Octubre 2018.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\\douglas\UTGV\ADRIAN\OFICIOS\OFICIOS 2018\Proyectos UTGV\Administración\9. Bajo Pacuare - Paso Marcos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62" y="1952880"/>
            <a:ext cx="5394138" cy="4348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1505906" y="6301746"/>
            <a:ext cx="828821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N°10:  Rehabilitación del camino en Bajo </a:t>
            </a:r>
            <a:r>
              <a:rPr lang="es-ES" b="1" dirty="0" err="1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Pacuare</a:t>
            </a: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 a Paso Marcos.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22" y="1047578"/>
            <a:ext cx="1887866" cy="2691213"/>
          </a:xfr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-11857"/>
            <a:ext cx="4041998" cy="34567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4564"/>
            <a:ext cx="2621775" cy="25173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4425"/>
            <a:ext cx="4023709" cy="33835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25" y="945795"/>
            <a:ext cx="3034631" cy="20827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74" y="3978415"/>
            <a:ext cx="3078050" cy="235362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1" y="4181428"/>
            <a:ext cx="3429748" cy="2156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Marcador de contenido 16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4991"/>
            <a:ext cx="2807066" cy="2833424"/>
          </a:xfrm>
        </p:spPr>
      </p:pic>
      <p:sp>
        <p:nvSpPr>
          <p:cNvPr id="18" name="CuadroTexto 17"/>
          <p:cNvSpPr txBox="1"/>
          <p:nvPr/>
        </p:nvSpPr>
        <p:spPr>
          <a:xfrm>
            <a:off x="26608" y="176354"/>
            <a:ext cx="5164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400" dirty="0">
                <a:latin typeface="+mj-lt"/>
                <a:ea typeface="+mj-ea"/>
                <a:cs typeface="+mj-cs"/>
              </a:rPr>
              <a:t>Ejes</a:t>
            </a:r>
            <a:r>
              <a:rPr lang="es-CR" sz="2000" dirty="0" smtClean="0"/>
              <a:t> </a:t>
            </a:r>
            <a:r>
              <a:rPr lang="es-CR" sz="4400" dirty="0">
                <a:latin typeface="+mj-lt"/>
                <a:ea typeface="+mj-ea"/>
                <a:cs typeface="+mj-cs"/>
              </a:rPr>
              <a:t>de</a:t>
            </a:r>
            <a:r>
              <a:rPr lang="es-CR" sz="2000" dirty="0" smtClean="0"/>
              <a:t> </a:t>
            </a:r>
            <a:r>
              <a:rPr lang="es-CR" sz="4400" dirty="0">
                <a:latin typeface="+mj-lt"/>
                <a:ea typeface="+mj-ea"/>
                <a:cs typeface="+mj-cs"/>
              </a:rPr>
              <a:t>la</a:t>
            </a:r>
            <a:r>
              <a:rPr lang="es-CR" sz="2000" dirty="0" smtClean="0"/>
              <a:t> </a:t>
            </a:r>
            <a:r>
              <a:rPr lang="es-CR" sz="4400" dirty="0">
                <a:latin typeface="+mj-lt"/>
                <a:ea typeface="+mj-ea"/>
                <a:cs typeface="+mj-cs"/>
              </a:rPr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34535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604318" y="238242"/>
            <a:ext cx="7484807" cy="1171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03-05-014 La Selva – Las Colonias.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</a:t>
            </a: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del Proyecto: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14.908.382,00.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 descr="\\douglas\UTGV\ADRIAN\OFICIOS\OFICIOS 2018\Proyectos UTGV\Administración\13. La Selva\Fotos\mi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95" y="1409420"/>
            <a:ext cx="6588228" cy="47186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ángulo 18"/>
          <p:cNvSpPr/>
          <p:nvPr/>
        </p:nvSpPr>
        <p:spPr>
          <a:xfrm>
            <a:off x="3034573" y="6221815"/>
            <a:ext cx="603946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N°11:  </a:t>
            </a:r>
            <a:r>
              <a:rPr lang="es-ES" b="1" dirty="0" smtClean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La Selva – Las Colonias.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3097160" y="501444"/>
            <a:ext cx="7256207" cy="104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sz="1600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03-05-077 Santa Cruz – Bonilla.</a:t>
            </a:r>
            <a:endParaRPr lang="es-CR" sz="12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sz="1600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sz="1600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153.318.279,78.</a:t>
            </a:r>
            <a:endParaRPr lang="es-CR" sz="12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1600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2017 – Abril 2019.</a:t>
            </a:r>
            <a:endParaRPr lang="es-CR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Santa Cruz Bonilla\mi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63" y="1674321"/>
            <a:ext cx="5827313" cy="460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368062" y="6280001"/>
            <a:ext cx="702212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N°12:  Rehabilitación del camino Santa Cruz – Bonilla.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160641" y="958644"/>
            <a:ext cx="8937522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03-05-004 San Juan Norte – San Juan Sur.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159.316.142,75.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Febrero 2018 – Setiembre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San Juan Norte - San Juan Sur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95" y="2109215"/>
            <a:ext cx="5314950" cy="410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383324" y="6216660"/>
            <a:ext cx="812409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N°13:  Rehabilitación del camino San Juan Norte – San Juan </a:t>
            </a:r>
            <a:r>
              <a:rPr lang="es-ES" b="1" dirty="0" smtClean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74573" y="140107"/>
            <a:ext cx="9703052" cy="27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03-05-013 Mollejones – Río Pacuare.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paso de alcantarilla de 2,13 m de diámetro y muro de gavión que permitiera dar la capacidad hidráulica requerida a quebrada y ampliar curva que generaba problemas al transporte público.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25.636.015,00.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Julio 2018 – Agosto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Mollejone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07" y="2579741"/>
            <a:ext cx="4056185" cy="364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899139" y="6222143"/>
            <a:ext cx="720969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N°14:  Construcción de alcantarilla y muro de gavión.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77181" y="169607"/>
            <a:ext cx="9414694" cy="307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03-05-079 Danta - Bóveda.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Excavación, limpieza y conformación de cunetas y espaldones.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Conformación de calzada.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subbase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cunetas revestidas.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37.563.240,11.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Setiembre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Danta - Bóveda\mix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9" y="2855503"/>
            <a:ext cx="3855427" cy="350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379785" y="6359744"/>
            <a:ext cx="6611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Unicode MS" panose="020B0604020202020204" pitchFamily="34" charset="-128"/>
              </a:rPr>
              <a:t>Fotografía N°15:  Rehabilitación del camino Danta - </a:t>
            </a:r>
            <a:r>
              <a:rPr lang="es-ES" b="1" dirty="0" smtClean="0">
                <a:latin typeface="Arial Unicode MS" panose="020B0604020202020204" pitchFamily="34" charset="-128"/>
              </a:rPr>
              <a:t>Bóveda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2264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887792" y="125359"/>
            <a:ext cx="9074867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03-05-0007 La Suiza – La Cruzada de Atirro.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35.454.778,00.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- Noviembre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15. La Suiza - La Cruzada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26" y="1233426"/>
            <a:ext cx="5778012" cy="51239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887792" y="6357334"/>
            <a:ext cx="725620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N°16:  Rehabilitación del camino La Suiza – La </a:t>
            </a:r>
            <a:r>
              <a:rPr lang="es-ES" b="1" dirty="0" smtClean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Cruzada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18</a:t>
            </a:r>
            <a:endParaRPr lang="es-CR" dirty="0"/>
          </a:p>
        </p:txBody>
      </p:sp>
      <p:sp>
        <p:nvSpPr>
          <p:cNvPr id="13" name="Rectángulo 12"/>
          <p:cNvSpPr/>
          <p:nvPr/>
        </p:nvSpPr>
        <p:spPr>
          <a:xfrm>
            <a:off x="1982120" y="297445"/>
            <a:ext cx="8972550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03-05-077 Santa Cruz – Iglesia Bonilla; Quebrada Caño Seco.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7.712.470,00.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Julio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554758"/>
            <a:ext cx="5455383" cy="44474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3943808" y="6356350"/>
            <a:ext cx="430438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N°17:  Quebrada Caño Seco.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 de texto 163"/>
          <p:cNvSpPr txBox="1"/>
          <p:nvPr/>
        </p:nvSpPr>
        <p:spPr>
          <a:xfrm flipH="1">
            <a:off x="310692" y="164348"/>
            <a:ext cx="442758" cy="3750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ES" sz="12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s-CR" sz="10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319879" y="222781"/>
            <a:ext cx="8541385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03-05-015 La Suiza – Los Arcángeles; Río Tuis.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6.976.000,00.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Julio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32" y="1511152"/>
            <a:ext cx="6276975" cy="45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520461" y="6283403"/>
            <a:ext cx="756138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N°18:  Estudios geotécnicos para puente sobre Río Tuis.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55059" y="213852"/>
            <a:ext cx="9360616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03-05-046 Pavones – San Rafael.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120.459.633,39.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Setiembre 2018 –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San Rafael - Pavone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92" y="1364422"/>
            <a:ext cx="6355799" cy="49904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917065" y="6354880"/>
            <a:ext cx="737933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N°19:  Rehabilitación del camino Pavones . San Rafael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83715" y="175043"/>
            <a:ext cx="9274809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03-05-044 San Martín – Alto Varas.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60.198.226,04.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Setiembre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San Martín - Alto Vara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54" y="1325614"/>
            <a:ext cx="5274653" cy="495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969477" y="6285460"/>
            <a:ext cx="744415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N°20:  Rehabilitación del camino San Martín – Alto Varas.</a:t>
            </a:r>
            <a:endParaRPr lang="es-CR" sz="28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6714"/>
            <a:ext cx="10515600" cy="1325563"/>
          </a:xfrm>
        </p:spPr>
        <p:txBody>
          <a:bodyPr/>
          <a:lstStyle/>
          <a:p>
            <a:r>
              <a:rPr lang="es-CR" dirty="0" smtClean="0"/>
              <a:t>Bienestar Social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512277"/>
            <a:ext cx="5181600" cy="4664686"/>
          </a:xfrm>
        </p:spPr>
        <p:txBody>
          <a:bodyPr/>
          <a:lstStyle/>
          <a:p>
            <a:r>
              <a:rPr lang="es-CR" dirty="0" smtClean="0"/>
              <a:t>Persona Adulta Mayor</a:t>
            </a:r>
          </a:p>
          <a:p>
            <a:endParaRPr lang="es-CR" dirty="0" smtClean="0"/>
          </a:p>
          <a:p>
            <a:r>
              <a:rPr lang="es-CR" dirty="0" smtClean="0"/>
              <a:t>Intermediación de Empleo</a:t>
            </a:r>
          </a:p>
          <a:p>
            <a:endParaRPr lang="es-CR" dirty="0" smtClean="0"/>
          </a:p>
          <a:p>
            <a:r>
              <a:rPr lang="es-CR" sz="2400" dirty="0" smtClean="0"/>
              <a:t>Personas en condición de calle</a:t>
            </a:r>
          </a:p>
          <a:p>
            <a:pPr marL="0" indent="0">
              <a:buNone/>
            </a:pPr>
            <a:endParaRPr lang="es-CR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11" y="4149124"/>
            <a:ext cx="3323430" cy="24925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96" y="3453845"/>
            <a:ext cx="3636208" cy="27271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96" y="464233"/>
            <a:ext cx="3704740" cy="2778555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36" y="1148588"/>
            <a:ext cx="2772235" cy="4132523"/>
          </a:xfrm>
        </p:spPr>
      </p:pic>
    </p:spTree>
    <p:extLst>
      <p:ext uri="{BB962C8B-B14F-4D97-AF65-F5344CB8AC3E}">
        <p14:creationId xmlns:p14="http://schemas.microsoft.com/office/powerpoint/2010/main" val="33444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65048" y="186296"/>
            <a:ext cx="9322052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03-05-085 Campabadal – Noche Buena.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87.248.015,54.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Noviembre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Campabadal - Noche Buena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23" y="1336866"/>
            <a:ext cx="5620853" cy="495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098430" y="6288084"/>
            <a:ext cx="7561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Unicode MS" panose="020B0604020202020204" pitchFamily="34" charset="-128"/>
              </a:rPr>
              <a:t>Fotografía N°21:  Rehabilitación del camino </a:t>
            </a:r>
            <a:r>
              <a:rPr lang="es-ES" b="1" dirty="0" err="1">
                <a:latin typeface="Arial Unicode MS" panose="020B0604020202020204" pitchFamily="34" charset="-128"/>
              </a:rPr>
              <a:t>Campabadal</a:t>
            </a:r>
            <a:r>
              <a:rPr lang="es-ES" b="1" dirty="0">
                <a:latin typeface="Arial Unicode MS" panose="020B0604020202020204" pitchFamily="34" charset="-128"/>
              </a:rPr>
              <a:t> Noche Buena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5574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:\Users\Julio Mora\Desktop\Fotos\Campabadal - Noche Buena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68" y="2257425"/>
            <a:ext cx="4540495" cy="41697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2954214" y="6427129"/>
            <a:ext cx="7477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effectLst/>
                <a:latin typeface="Arial Unicode MS" panose="020B0604020202020204" pitchFamily="34" charset="-128"/>
              </a:rPr>
              <a:t>Fotografía N°21:  Rehabilitación del camino Campabadal Noche Buena</a:t>
            </a:r>
            <a:endParaRPr lang="es-CR" sz="1400" dirty="0"/>
          </a:p>
        </p:txBody>
      </p:sp>
      <p:sp>
        <p:nvSpPr>
          <p:cNvPr id="13" name="Rectángulo 12"/>
          <p:cNvSpPr/>
          <p:nvPr/>
        </p:nvSpPr>
        <p:spPr>
          <a:xfrm>
            <a:off x="1987745" y="275540"/>
            <a:ext cx="8748394" cy="2424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03-05-019 Tayutic – San Antonio.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Sustitución del sistema de drenaje pluvial mediante la colocación de alcantarillas transversales.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52.947.406,00.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Noviembre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899551" y="142894"/>
            <a:ext cx="8560435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03-05-048 Tuis – Monte Sión.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27.869.732,40.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 descr="C:\Users\Julio Mora\Desktop\Fotos\Tuis - Monte Sión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17996"/>
            <a:ext cx="6072554" cy="49291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379785" y="6447118"/>
            <a:ext cx="67407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N°23:  Rehabilitación del camino Tuis – Monte </a:t>
            </a:r>
            <a:r>
              <a:rPr lang="es-ES" b="1" dirty="0" err="1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Sión</a:t>
            </a: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3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588068" y="382501"/>
            <a:ext cx="9665335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03-05-039 Río Moravia – Quetzal y 03-05-282 Santubal – El Progreso.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7.230.000,00.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Casos de Ejecución\El Progreso\mi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18" y="1533072"/>
            <a:ext cx="5999651" cy="49555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295399" y="6488668"/>
            <a:ext cx="960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Unicode MS" panose="020B0604020202020204" pitchFamily="34" charset="-128"/>
              </a:rPr>
              <a:t>Fotografía N°24:  Rehabilitación del camino Río Moravia – Quetzal y </a:t>
            </a:r>
            <a:r>
              <a:rPr lang="es-ES" b="1" dirty="0" err="1">
                <a:latin typeface="Arial Unicode MS" panose="020B0604020202020204" pitchFamily="34" charset="-128"/>
              </a:rPr>
              <a:t>Santubal</a:t>
            </a:r>
            <a:r>
              <a:rPr lang="es-ES" b="1" dirty="0">
                <a:latin typeface="Arial Unicode MS" panose="020B0604020202020204" pitchFamily="34" charset="-128"/>
              </a:rPr>
              <a:t> – El Progreso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785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973292" y="246403"/>
            <a:ext cx="9579611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03-05-166  Calles Urbanas – Cuadrantes La Suiza.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7.269.000,00.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Noviembre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14. Calle Smith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37" y="1396974"/>
            <a:ext cx="5395640" cy="505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617784" y="6447118"/>
            <a:ext cx="837027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N°25:  Rehabilitación del camino conocido como Calle Smith.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25562" y="294967"/>
            <a:ext cx="9723488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03-05-086  Río Tuis – Colonias San Lucas.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16.300.646,00.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Administración\11. San Lucas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30" y="1445538"/>
            <a:ext cx="6182978" cy="47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524289" y="6321598"/>
            <a:ext cx="873369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N°26:  Rehabilitación del camino conocido como Colonias San Lucas.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28</a:t>
            </a:r>
            <a:endParaRPr lang="es-CR" dirty="0"/>
          </a:p>
        </p:txBody>
      </p:sp>
      <p:sp>
        <p:nvSpPr>
          <p:cNvPr id="13" name="Rectángulo 12"/>
          <p:cNvSpPr/>
          <p:nvPr/>
        </p:nvSpPr>
        <p:spPr>
          <a:xfrm>
            <a:off x="2131141" y="536647"/>
            <a:ext cx="7617542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03-05-198  Javillos  – La Yama, Río Reventazón.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36.988.00,00.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Javillos Yama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81" y="1687218"/>
            <a:ext cx="6134833" cy="46691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981200" y="6333471"/>
            <a:ext cx="71628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N°27:  Rehabilitación del camino Javillos - </a:t>
            </a:r>
            <a:r>
              <a:rPr lang="es-ES" b="1" dirty="0" err="1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Yama</a:t>
            </a: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087374" y="145640"/>
            <a:ext cx="8272139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 03-05-222  Cuadrantes Santa Rosa, Lindavista.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17.149.924,00.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Octubre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Contratado\14. Barrio Linda Vista-Santa Rosa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69" y="1458739"/>
            <a:ext cx="5735423" cy="453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266264" y="6151426"/>
            <a:ext cx="73503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N°28:  Rehabilitación del camino Lindavista, Santa Rosa.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590263" y="470146"/>
            <a:ext cx="9605175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Estudios Preliminares  Zona Indígena : Río Shara, Quebrada El Seis y Camino Grano de Oro Roca Quemada.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41.966.092,00.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Agosto – Noviembre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9" y="2050718"/>
            <a:ext cx="5914243" cy="41195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3382344" y="6281753"/>
            <a:ext cx="516359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N°29:  Río </a:t>
            </a:r>
            <a:r>
              <a:rPr lang="es-ES" b="1" dirty="0" err="1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Shara</a:t>
            </a: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 y Quebrada El Seis.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31</a:t>
            </a:r>
            <a:endParaRPr lang="es-CR" dirty="0"/>
          </a:p>
        </p:txBody>
      </p:sp>
      <p:sp>
        <p:nvSpPr>
          <p:cNvPr id="13" name="Rectángulo 12"/>
          <p:cNvSpPr/>
          <p:nvPr/>
        </p:nvSpPr>
        <p:spPr>
          <a:xfrm>
            <a:off x="1348154" y="689636"/>
            <a:ext cx="9750694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Compra de vehículo para siete pasajeros, 4x4, para cuadrilla de Gestión Vial.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23.900.000,00.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Agosto – Noviembre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C:\Users\Julio Mora\Desktop\Fotos\IMG-20180730-WA0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21" y="2158755"/>
            <a:ext cx="6322510" cy="39921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3120997" y="6150909"/>
            <a:ext cx="552266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N°30:  Vehículo de cuadrilla Gestión Vial.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Mostrando IMG_20190313_2149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749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24316" y="1501717"/>
            <a:ext cx="5181600" cy="3018926"/>
          </a:xfrm>
        </p:spPr>
        <p:txBody>
          <a:bodyPr/>
          <a:lstStyle/>
          <a:p>
            <a:r>
              <a:rPr lang="es-CR" dirty="0" smtClean="0"/>
              <a:t>Centros Infantiles</a:t>
            </a:r>
          </a:p>
          <a:p>
            <a:endParaRPr lang="es-CR" dirty="0"/>
          </a:p>
          <a:p>
            <a:r>
              <a:rPr lang="es-CR" dirty="0"/>
              <a:t>Oficina de la </a:t>
            </a:r>
            <a:r>
              <a:rPr lang="es-CR" dirty="0" smtClean="0"/>
              <a:t>Mujer</a:t>
            </a:r>
          </a:p>
          <a:p>
            <a:endParaRPr lang="es-CR" dirty="0"/>
          </a:p>
          <a:p>
            <a:r>
              <a:rPr lang="es-CR" dirty="0"/>
              <a:t>Deportivo y </a:t>
            </a:r>
            <a:r>
              <a:rPr lang="es-CR" dirty="0" smtClean="0"/>
              <a:t>Recreativo </a:t>
            </a:r>
            <a:endParaRPr lang="es-CR" dirty="0"/>
          </a:p>
          <a:p>
            <a:pPr marL="0" indent="0">
              <a:buNone/>
            </a:pPr>
            <a:endParaRPr lang="es-C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63434" y="212328"/>
            <a:ext cx="4763589" cy="1289389"/>
          </a:xfrm>
        </p:spPr>
        <p:txBody>
          <a:bodyPr/>
          <a:lstStyle/>
          <a:p>
            <a:r>
              <a:rPr lang="es-CR" dirty="0" smtClean="0"/>
              <a:t>Bienestar Social</a:t>
            </a:r>
            <a:endParaRPr lang="es-C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79" y="630507"/>
            <a:ext cx="3282287" cy="24617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54" y="3775669"/>
            <a:ext cx="3761432" cy="28210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03" y="266902"/>
            <a:ext cx="4287597" cy="32156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51" y="3534418"/>
            <a:ext cx="3310406" cy="197245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50" y="4221078"/>
            <a:ext cx="3428773" cy="2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74190" y="234258"/>
            <a:ext cx="9198610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03-05-170 Cuadrantes Tres Equis, Río Calvario.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22.836.957,00.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Agosto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Contratado\20. Alcantarilla 3X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08" y="1536044"/>
            <a:ext cx="7330954" cy="464201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590800" y="6274166"/>
            <a:ext cx="656492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N°31:  </a:t>
            </a:r>
            <a:r>
              <a:rPr lang="es-ES" b="1" dirty="0" smtClean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Cuadrantes Tres Equis. Río Calvario.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666949" y="282031"/>
            <a:ext cx="8690776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03-05-305 Tuis – La Plaza.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17.455.397,84.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Noviembre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\\douglas\UTGV\ADRIAN\OFICIOS\OFICIOS 2018\Proyectos UTGV\Contratado\28. Mano de Obra Tuis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49" y="1751151"/>
            <a:ext cx="7503136" cy="446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395045" y="6319325"/>
            <a:ext cx="940190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N°32:  Rehabilitación del camino de acceso a la plaza de deportes de Tuis.</a:t>
            </a:r>
            <a:endParaRPr lang="es-CR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83185" y="183515"/>
            <a:ext cx="1700530" cy="1042670"/>
            <a:chOff x="0" y="0"/>
            <a:chExt cx="1700784" cy="1043061"/>
          </a:xfrm>
        </p:grpSpPr>
        <p:grpSp>
          <p:nvGrpSpPr>
            <p:cNvPr id="5" name="Grupo 4"/>
            <p:cNvGrpSpPr/>
            <p:nvPr/>
          </p:nvGrpSpPr>
          <p:grpSpPr>
            <a:xfrm>
              <a:off x="0" y="0"/>
              <a:ext cx="1700784" cy="1043061"/>
              <a:chOff x="0" y="0"/>
              <a:chExt cx="1700784" cy="1043061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0" y="0"/>
                <a:ext cx="1700784" cy="102412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8" name="Rectángulo 1"/>
              <p:cNvSpPr/>
              <p:nvPr/>
            </p:nvSpPr>
            <p:spPr>
              <a:xfrm>
                <a:off x="228600" y="0"/>
                <a:ext cx="1463040" cy="1014984"/>
              </a:xfrm>
              <a:custGeom>
                <a:avLst/>
                <a:gdLst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1462822 w 1462822"/>
                  <a:gd name="connsiteY2" fmla="*/ 1014481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910372 w 1462822"/>
                  <a:gd name="connsiteY2" fmla="*/ 376306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822" h="1014481">
                    <a:moveTo>
                      <a:pt x="0" y="0"/>
                    </a:moveTo>
                    <a:lnTo>
                      <a:pt x="1462822" y="0"/>
                    </a:lnTo>
                    <a:lnTo>
                      <a:pt x="910372" y="376306"/>
                    </a:lnTo>
                    <a:lnTo>
                      <a:pt x="0" y="1014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190500" y="18933"/>
                <a:ext cx="1472184" cy="10241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</p:grpSp>
        <p:sp>
          <p:nvSpPr>
            <p:cNvPr id="6" name="Cuadro de texto 163"/>
            <p:cNvSpPr txBox="1"/>
            <p:nvPr/>
          </p:nvSpPr>
          <p:spPr>
            <a:xfrm flipH="1">
              <a:off x="237067" y="18942"/>
              <a:ext cx="442824" cy="37528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  <a:tabLst>
                  <a:tab pos="2806065" algn="ctr"/>
                  <a:tab pos="5612130" algn="r"/>
                </a:tabLst>
              </a:pPr>
              <a:r>
                <a:rPr lang="es-ES" sz="1200" dirty="0">
                  <a:solidFill>
                    <a:srgbClr val="FFFFFF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  <a:endParaRPr lang="es-CR" sz="10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Imagen 9" descr="Escudo_Municipal_nuev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7898" y="202441"/>
            <a:ext cx="90995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197184" y="525972"/>
            <a:ext cx="7988438" cy="178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Mantenimiento Rutinario de Caminos en los Distrito de La Suiza, Tuis y Pavones.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67.893.803,00.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 obra: Enero - Diciembre 2018.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800"/>
              </a:spcAft>
            </a:pPr>
            <a:r>
              <a:rPr lang="es-CR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E:\muni\Microempresa\COOPERATIVA\fotos\SUNP02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0" b="14930"/>
          <a:stretch/>
        </p:blipFill>
        <p:spPr bwMode="auto">
          <a:xfrm>
            <a:off x="1537921" y="2446971"/>
            <a:ext cx="4194663" cy="3180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E:\muni\Microempresa\COOPERATIVA\fotos\SUNP01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r="2221" b="14717"/>
          <a:stretch/>
        </p:blipFill>
        <p:spPr bwMode="auto">
          <a:xfrm>
            <a:off x="6260589" y="2446971"/>
            <a:ext cx="3925033" cy="3180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1971675" y="6150909"/>
            <a:ext cx="71628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N°33:  Actividades de mantenimiento rutinario.</a:t>
            </a:r>
            <a:endParaRPr lang="es-CR" b="1" dirty="0"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71475"/>
            <a:ext cx="6438900" cy="5829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00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37</a:t>
            </a:r>
            <a:endParaRPr lang="es-CR" dirty="0"/>
          </a:p>
        </p:txBody>
      </p:sp>
      <p:sp>
        <p:nvSpPr>
          <p:cNvPr id="13" name="Rectángulo 12"/>
          <p:cNvSpPr/>
          <p:nvPr/>
        </p:nvSpPr>
        <p:spPr>
          <a:xfrm>
            <a:off x="2324101" y="929226"/>
            <a:ext cx="7658100" cy="489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800"/>
              </a:spcAft>
              <a:buFont typeface="+mj-lt"/>
              <a:buAutoNum type="romanUcPeriod"/>
            </a:pPr>
            <a:endParaRPr lang="es-MX" b="1" u="sng" dirty="0"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PROYECTOS ADJUDICADOS 2018, EN EJECUCIÓN Y CONTRATOS.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	</a:t>
            </a: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03-05-016 Pacayitas – Buenos Aires.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Excavación, limpieza y conformación de cunetas y espaldones.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Conformación de calzada.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pasos de alcantarilla y cabezales de concreto.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cuneta revestida.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carpeta asfáltica.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75.101.435,81.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38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1981200" y="1420245"/>
            <a:ext cx="8420100" cy="3811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b="1" u="sng" dirty="0" smtClean="0">
              <a:effectLst/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03-05-067 Cuadrantes Tayutic.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Excavación, limpieza y conformación de cunetas y espaldones.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Conformación de calzada.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pasos de alcantarilla y cabezales de concreto.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cuneta revestida y cordón y caño.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carpeta asfáltica.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80.392.909,60.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943099" y="1579520"/>
            <a:ext cx="8829675" cy="351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b="1" u="sng" dirty="0" smtClean="0">
              <a:effectLst/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03-05-047 Tuis – San Joaquín.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Excavación, limpieza y conformación de cunetas y espaldones.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Conformación de calzada.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pasos de alcantarilla y cabezales de concreto.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carpeta asfáltica.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119.978.018,18.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40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1726571" y="526667"/>
            <a:ext cx="9353233" cy="583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Diseño y Construcción de Puente sobre Quebrada Delgado, Las Colonias de La Suiza.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un puente de 18 m de longitud.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175.000.000,00.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03-05-078 Chitaría – Alto June.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pasos de alcantarilla de concreto reforzado.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34.248.210,00.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Bacheo Urbano Turrialba.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Bacheo formal y recarpeteo.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₡ 31.338.341,28.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Ejecución del proyecto: Abril – Mayo 2018.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41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1828800" y="266700"/>
            <a:ext cx="9077325" cy="613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03-05-019 Tayutic – San Antonio.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Excavación, limpieza y conformación de cunetas y espaldones.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Conformación de calzada.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subbase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29.988.700,00.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05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03-05-278 Cuadrantes Tomás Guardia.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subbase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carpeta asfáltica.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7.908.600,00.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200" b="1" dirty="0" smtClean="0">
                <a:effectLst/>
                <a:highlight>
                  <a:srgbClr val="FFFF00"/>
                </a:highlight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R" sz="105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03-05-062 El Carmen - Misión.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subbase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18.337.285,00.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5629274" y="6356351"/>
            <a:ext cx="5400675" cy="365125"/>
          </a:xfrm>
        </p:spPr>
        <p:txBody>
          <a:bodyPr/>
          <a:lstStyle/>
          <a:p>
            <a:r>
              <a:rPr lang="es-CR" dirty="0" smtClean="0"/>
              <a:t>INFORME ANUAL DE LABORES | Unidad Técnica de Gestión Vial Municipal Año 2018</a:t>
            </a:r>
            <a:endParaRPr lang="es-C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42</a:t>
            </a:r>
            <a:endParaRPr lang="es-CR" dirty="0"/>
          </a:p>
        </p:txBody>
      </p:sp>
      <p:grpSp>
        <p:nvGrpSpPr>
          <p:cNvPr id="4" name="Grupo 3"/>
          <p:cNvGrpSpPr/>
          <p:nvPr/>
        </p:nvGrpSpPr>
        <p:grpSpPr>
          <a:xfrm>
            <a:off x="73660" y="164465"/>
            <a:ext cx="1700530" cy="1042670"/>
            <a:chOff x="0" y="0"/>
            <a:chExt cx="1700784" cy="1043061"/>
          </a:xfrm>
        </p:grpSpPr>
        <p:grpSp>
          <p:nvGrpSpPr>
            <p:cNvPr id="5" name="Grupo 4"/>
            <p:cNvGrpSpPr/>
            <p:nvPr/>
          </p:nvGrpSpPr>
          <p:grpSpPr>
            <a:xfrm>
              <a:off x="0" y="0"/>
              <a:ext cx="1700784" cy="1043061"/>
              <a:chOff x="0" y="0"/>
              <a:chExt cx="1700784" cy="1043061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0" y="0"/>
                <a:ext cx="1700784" cy="102412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8" name="Rectángulo 1"/>
              <p:cNvSpPr/>
              <p:nvPr/>
            </p:nvSpPr>
            <p:spPr>
              <a:xfrm>
                <a:off x="228600" y="0"/>
                <a:ext cx="1463040" cy="1014984"/>
              </a:xfrm>
              <a:custGeom>
                <a:avLst/>
                <a:gdLst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1462822 w 1462822"/>
                  <a:gd name="connsiteY2" fmla="*/ 1014481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910372 w 1462822"/>
                  <a:gd name="connsiteY2" fmla="*/ 376306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822" h="1014481">
                    <a:moveTo>
                      <a:pt x="0" y="0"/>
                    </a:moveTo>
                    <a:lnTo>
                      <a:pt x="1462822" y="0"/>
                    </a:lnTo>
                    <a:lnTo>
                      <a:pt x="910372" y="376306"/>
                    </a:lnTo>
                    <a:lnTo>
                      <a:pt x="0" y="1014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190500" y="18933"/>
                <a:ext cx="1472184" cy="10241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</p:grpSp>
        <p:sp>
          <p:nvSpPr>
            <p:cNvPr id="6" name="Cuadro de texto 163"/>
            <p:cNvSpPr txBox="1"/>
            <p:nvPr/>
          </p:nvSpPr>
          <p:spPr>
            <a:xfrm flipH="1">
              <a:off x="237067" y="18942"/>
              <a:ext cx="442824" cy="37528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  <a:tabLst>
                  <a:tab pos="2806065" algn="ctr"/>
                  <a:tab pos="5612130" algn="r"/>
                </a:tabLst>
              </a:pPr>
              <a:r>
                <a:rPr lang="es-ES" sz="1200" dirty="0">
                  <a:solidFill>
                    <a:srgbClr val="FFFFFF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  <a:endParaRPr lang="es-CR" sz="10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Imagen 9" descr="Escudo_Municipal_nuev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8848" y="124079"/>
            <a:ext cx="90995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/>
          <p:cNvSpPr/>
          <p:nvPr/>
        </p:nvSpPr>
        <p:spPr>
          <a:xfrm>
            <a:off x="2200275" y="1721317"/>
            <a:ext cx="8220075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b="1" u="sng" dirty="0" smtClean="0">
              <a:effectLst/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u="sng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Proyecto: Código 03-05-188 Verbena Norte – Calle Zúñiga.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Suministro, colocación y compactación de material de subbase de agregados.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carpeta asfáltica.</a:t>
            </a: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</a:t>
            </a:r>
            <a:r>
              <a:rPr lang="es-MX" b="1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 17.039.298,80.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586" y="121967"/>
            <a:ext cx="10515600" cy="1325563"/>
          </a:xfrm>
        </p:spPr>
        <p:txBody>
          <a:bodyPr/>
          <a:lstStyle/>
          <a:p>
            <a:r>
              <a:rPr lang="es-CR" dirty="0" smtClean="0"/>
              <a:t>Gestión Cultura y Cívica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31800" y="1645932"/>
            <a:ext cx="5181600" cy="4351338"/>
          </a:xfrm>
        </p:spPr>
        <p:txBody>
          <a:bodyPr/>
          <a:lstStyle/>
          <a:p>
            <a:r>
              <a:rPr lang="es-CR" dirty="0" smtClean="0"/>
              <a:t>Feria Turrialba La Grande</a:t>
            </a:r>
          </a:p>
          <a:p>
            <a:r>
              <a:rPr lang="es-CR" dirty="0" smtClean="0"/>
              <a:t>Día del Adulto Mayor</a:t>
            </a:r>
          </a:p>
          <a:p>
            <a:r>
              <a:rPr lang="es-CR" dirty="0" smtClean="0"/>
              <a:t>115 Aniversario del Cantonato de Turrialba</a:t>
            </a:r>
          </a:p>
          <a:p>
            <a:r>
              <a:rPr lang="es-CR" dirty="0" smtClean="0"/>
              <a:t>Semana Cívica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61" y="0"/>
            <a:ext cx="2837803" cy="2641157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63" y="19046"/>
            <a:ext cx="3288893" cy="24666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386" y="2258440"/>
            <a:ext cx="7065876" cy="35847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77" y="4442121"/>
            <a:ext cx="3163771" cy="23728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91" y="4440392"/>
            <a:ext cx="3560005" cy="17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43</a:t>
            </a:r>
            <a:endParaRPr lang="es-C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25060" y="275554"/>
            <a:ext cx="9353551" cy="189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s-MX" altLang="es-CR" b="1" u="sng" dirty="0">
                <a:ea typeface="Arial Unicode MS" panose="020B0604020202020204" pitchFamily="34" charset="-128"/>
                <a:cs typeface="Times New Roman" panose="02020603050405020304" pitchFamily="18" charset="0"/>
              </a:rPr>
              <a:t>Proyecto: Diseño y Construcción de Puente sobre Quebrada El Seis y Río Shara.</a:t>
            </a:r>
            <a:endParaRPr lang="es-CR" altLang="es-CR" b="1" u="sng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MX" altLang="es-CR" dirty="0">
                <a:ea typeface="Arial Unicode MS" panose="020B0604020202020204" pitchFamily="34" charset="-128"/>
                <a:cs typeface="Times New Roman" panose="02020603050405020304" pitchFamily="18" charset="0"/>
              </a:rPr>
              <a:t>Actividades: </a:t>
            </a:r>
            <a:endParaRPr lang="es-CR" altLang="es-CR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MX" altLang="es-CR" dirty="0">
                <a:ea typeface="Arial Unicode MS" panose="020B0604020202020204" pitchFamily="34" charset="-128"/>
                <a:cs typeface="Times New Roman" panose="02020603050405020304" pitchFamily="18" charset="0"/>
              </a:rPr>
              <a:t>Construcción de dos puentes en la Zona Indígena; Quebrada El Seis de 12 m de longitud y Río Shara 20 m de longitud.</a:t>
            </a:r>
            <a:endParaRPr lang="es-CR" altLang="es-CR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MX" altLang="es-CR" dirty="0"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₡ </a:t>
            </a:r>
            <a:r>
              <a:rPr lang="es-MX" altLang="es-CR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426.624.646,50.</a:t>
            </a:r>
            <a:endParaRPr lang="es-CR" altLang="es-CR" b="1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altLang="es-C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3" name="Imagen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10" y="2048690"/>
            <a:ext cx="7464870" cy="38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302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135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44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1474155" y="830133"/>
            <a:ext cx="9289480" cy="425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romanUcPeriod"/>
            </a:pPr>
            <a:endParaRPr lang="es-MX" b="1" dirty="0" smtClean="0">
              <a:highlight>
                <a:srgbClr val="FFFF00"/>
              </a:highlight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PROYECTOS MUNICIPALIDAD – DINADECO</a:t>
            </a:r>
            <a:endParaRPr lang="es-CR" b="1" dirty="0"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highlight>
                  <a:srgbClr val="FFFF00"/>
                </a:highlight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</a:t>
            </a:r>
            <a:r>
              <a:rPr lang="es-MX" b="1" u="sng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 de Colocación de carpeta asfáltica en el camino C-03-05-288 Calles Urbanas Cuadrantes Guadalupe.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 ejecutó la colocación de una carpeta asfáltica en una distancia de 0,350 kilómetro de longitud de la comunidad de Guadalupe en Colorado. La inversión en este proyecto fue de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₡24.215.188,53</a:t>
            </a: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(veinticuatro millones doscientos quince mil ciento ochenta y ocho colones 53/100).  Dicho proyecto estuvo coordinado con la ADI de Colorado</a:t>
            </a:r>
            <a:r>
              <a:rPr lang="es-MX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\\douglas\UTGV\ADRIAN\OFICIOS\OFICIOS 2018\Proyectos UTGV\DINADECO\Barrio Guadalupe- Colorado\Fotos\mix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80" y="383240"/>
            <a:ext cx="6074019" cy="539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2853644" y="6285321"/>
            <a:ext cx="6133224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800"/>
              </a:spcAft>
            </a:pPr>
            <a:r>
              <a:rPr lang="es-MX" sz="1600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Fotografía N° 34: Asfaltado Cuadrantes Guadalupe.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46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4195011" y="207643"/>
            <a:ext cx="53821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s-MX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PARTIDAS ESPECÍFICAS.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631507"/>
            <a:ext cx="7251031" cy="521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3606376" y="5860832"/>
            <a:ext cx="497924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solidFill>
                  <a:srgbClr val="29252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Aporte realizado en el 2018: </a:t>
            </a:r>
            <a:r>
              <a:rPr lang="es-MX" sz="2000" b="1" dirty="0">
                <a:solidFill>
                  <a:srgbClr val="29252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₵</a:t>
            </a:r>
            <a:r>
              <a:rPr lang="es-MX" sz="2000" b="1" dirty="0">
                <a:solidFill>
                  <a:srgbClr val="29252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81.494.362,23.</a:t>
            </a:r>
            <a:endParaRPr lang="es-CR" sz="16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47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2061411" y="1479749"/>
            <a:ext cx="8430126" cy="326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s-MX" b="1" u="sng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Proyectos Decreto Ejecutivo N° 39056 – CNE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REHABILITACIÓN DE CAMINO LAS VIRTUDES – LA FUENTE – TAPOJO (2017 – 2018)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el segundo semestre del 2017, se iniciaron los procesos de rehabilitación del camino que las comunidades de Calle Vargas, Las Virtudes, El Tapojo y La Fuente; finalizando el mes de abril 2018.  Con una longitud de 10.2 kilómetros los vecinos de la zona se vieron beneficiados con los trabajos del mejoramiento del sistema de drenaje, ampliaciones y relastrado.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₵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499.117.551,80. 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\\douglas\UTGV\ADRIAN\OFICIOS\Planes de inversión  CNE 2016\Proyectos\Ejecutados\05-Camino Tapojo\08-ABRIL 2018\Fo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82" y="541308"/>
            <a:ext cx="6476189" cy="517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1595374" y="5945468"/>
            <a:ext cx="867280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N°35: Rehabilitación camino Las Virtudes, El Tapojo y La Fuente.</a:t>
            </a:r>
            <a:endParaRPr lang="es-CR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49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2205789" y="1636202"/>
            <a:ext cx="8109285" cy="326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DISEÑO Y CONSTRUCCIÓN DEL PUENTE SOBRE QUEBRADA MARTÍNEZ, CHITARÍA – TRES EQUIS.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el segundo semestre del 2017, se iniciaron los trabajos para el Diseño y Construcción de la Estructura de Drenaje Mayor; finalizando el mes de marzo 2018.  Con una longitud de 30 m los vecinos de la zona se vieron beneficiados con los trabajos, dado que la antigua estructura generaba un riesgo al paso a través de ella.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₵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273.888.048,03. 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\\douglas\UTGV\ADRIAN\OFICIOS\Planes de inversión  CNE 2016\Proyectos\Ejecutados\03-Puente Martínez\03-Puente Martínez afuera\Proyecto\Fotos\Q. Martínez\Febrero 2018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78" y="175370"/>
            <a:ext cx="5730021" cy="55182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952638" y="5875010"/>
            <a:ext cx="99411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N°36: Reconstrucción puente sobre Quebrada Martínez, Chitaría – Tres Equis.</a:t>
            </a:r>
            <a:endParaRPr lang="es-CR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51</a:t>
            </a:r>
            <a:endParaRPr lang="es-CR" dirty="0"/>
          </a:p>
        </p:txBody>
      </p:sp>
      <p:sp>
        <p:nvSpPr>
          <p:cNvPr id="11" name="Rectángulo 10"/>
          <p:cNvSpPr/>
          <p:nvPr/>
        </p:nvSpPr>
        <p:spPr>
          <a:xfrm>
            <a:off x="2410018" y="-208197"/>
            <a:ext cx="7395410" cy="435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MX" b="1" dirty="0" smtClean="0">
              <a:latin typeface="Arial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ESTUDIOS </a:t>
            </a: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PRELIMINARES PARA ANTEPROYECTOS DE ALCANTARILLAS Y PUENTES.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 realizaron los estudios preliminares y anteproyecto para las alcantarillas y puentes en los siguientes sectores: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03-05-118 (Ent.C.52) La Pastora- (Ent.N.230) Porosal.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03-05-116 (Ent.C.115) Santa Eduviges- (Ent.C.77) Cinchona.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03-05-170 Cuadrantes Tres Equis Centro.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03-05-085 (Ent.C01) Campabadal- Noche Buena.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03-05-077 (Ent.N.230) Santa Cruz- Iglesia Bonilla.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Costo del Proyecto: ₵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53.315.000,00. </a:t>
            </a:r>
            <a:endParaRPr lang="es-ES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31" y="4412187"/>
            <a:ext cx="6552583" cy="1680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1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790546" y="-220890"/>
            <a:ext cx="8438147" cy="3546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ES" b="1" u="sng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Ejecución 2018-2019: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03-05-077 </a:t>
            </a:r>
            <a:r>
              <a:rPr lang="es-MX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Rehabilitación de la superficie de ruedo del camino 3-05-077 Santa Cruz-Iglesia de Bonilla, Santa Cruz, Turrialba.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b="1" i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03-05-105 </a:t>
            </a:r>
            <a:r>
              <a:rPr lang="es-MX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y Reconstrucción del puente vehicular sobre Río Torito camino 03-05-105 Guayabo Abajo-Peralta, Turrialba.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b="1" i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03-05-032 </a:t>
            </a:r>
            <a:r>
              <a:rPr lang="es-MX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y Reconstrucción del puente vehicular sobre Río Torito camino 03-05-105 La Guaria- La Fuente, Turrialba</a:t>
            </a:r>
            <a:r>
              <a:rPr lang="es-MX" b="1" i="1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CR" sz="1400" dirty="0" smtClean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45" y="3325721"/>
            <a:ext cx="8438147" cy="2828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300" y="28077"/>
            <a:ext cx="9271000" cy="934622"/>
          </a:xfrm>
        </p:spPr>
        <p:txBody>
          <a:bodyPr/>
          <a:lstStyle/>
          <a:p>
            <a:pPr algn="ctr"/>
            <a:r>
              <a:rPr lang="es-CR" dirty="0" smtClean="0"/>
              <a:t>Actividades Sociales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30200" y="962699"/>
            <a:ext cx="4838700" cy="2860001"/>
          </a:xfrm>
        </p:spPr>
        <p:txBody>
          <a:bodyPr>
            <a:normAutofit/>
          </a:bodyPr>
          <a:lstStyle/>
          <a:p>
            <a:r>
              <a:rPr lang="es-CR" dirty="0" smtClean="0"/>
              <a:t>Festival Jorge de Bravo</a:t>
            </a:r>
          </a:p>
          <a:p>
            <a:r>
              <a:rPr lang="es-CR" dirty="0" smtClean="0"/>
              <a:t>Día del Libro</a:t>
            </a:r>
          </a:p>
          <a:p>
            <a:r>
              <a:rPr lang="es-CR" dirty="0" smtClean="0"/>
              <a:t>Festival de Salud</a:t>
            </a:r>
          </a:p>
          <a:p>
            <a:r>
              <a:rPr lang="es-CR" dirty="0" smtClean="0"/>
              <a:t>Día del Niño y la Niña</a:t>
            </a:r>
          </a:p>
          <a:p>
            <a:r>
              <a:rPr lang="es-CR" dirty="0"/>
              <a:t>Compañía Nacional de Danza</a:t>
            </a:r>
          </a:p>
          <a:p>
            <a:endParaRPr lang="es-CR" dirty="0" smtClean="0"/>
          </a:p>
          <a:p>
            <a:endParaRPr lang="es-C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07" y="777709"/>
            <a:ext cx="2992802" cy="2785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45" y="777709"/>
            <a:ext cx="2976255" cy="22321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14" y="4007690"/>
            <a:ext cx="3662614" cy="22321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6" y="3524675"/>
            <a:ext cx="2369828" cy="31597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10" y="3232517"/>
            <a:ext cx="3376774" cy="25325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60887"/>
            <a:ext cx="3211228" cy="24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438275" y="914400"/>
            <a:ext cx="9689162" cy="118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s-MX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PRIMEROS IMPACTOS - CNE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Para el año 2018, se articularon las siguientes contrataciones mediante la modalidad de Primer Impacto: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205672"/>
            <a:ext cx="6877050" cy="3966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3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55</a:t>
            </a:r>
            <a:endParaRPr lang="es-CR" dirty="0"/>
          </a:p>
        </p:txBody>
      </p:sp>
      <p:pic>
        <p:nvPicPr>
          <p:cNvPr id="11" name="Imagen 10" descr="\\douglas\UTGV\ADRIAN\OFICIOS\OFICIOS 2018\Primeros Impactos\mi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27" y="800465"/>
            <a:ext cx="6549904" cy="52603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2098430" y="6356350"/>
            <a:ext cx="799513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Fotografía N°37: Deslizamientos, cauces y derrumbes atendidos.</a:t>
            </a:r>
            <a:endParaRPr lang="es-CR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5572125" y="6356351"/>
            <a:ext cx="5555311" cy="365125"/>
          </a:xfrm>
        </p:spPr>
        <p:txBody>
          <a:bodyPr/>
          <a:lstStyle/>
          <a:p>
            <a:r>
              <a:rPr lang="es-CR" dirty="0" smtClean="0"/>
              <a:t>INFORME ANUAL DE LABORES | Unidad Técnica de Gestión Vial Municipal Año 2018</a:t>
            </a:r>
            <a:endParaRPr lang="es-C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56</a:t>
            </a:r>
            <a:endParaRPr lang="es-CR" dirty="0"/>
          </a:p>
        </p:txBody>
      </p:sp>
      <p:grpSp>
        <p:nvGrpSpPr>
          <p:cNvPr id="4" name="Grupo 3"/>
          <p:cNvGrpSpPr/>
          <p:nvPr/>
        </p:nvGrpSpPr>
        <p:grpSpPr>
          <a:xfrm>
            <a:off x="89185" y="156444"/>
            <a:ext cx="1700530" cy="1042670"/>
            <a:chOff x="0" y="0"/>
            <a:chExt cx="1700784" cy="1043061"/>
          </a:xfrm>
        </p:grpSpPr>
        <p:grpSp>
          <p:nvGrpSpPr>
            <p:cNvPr id="5" name="Grupo 4"/>
            <p:cNvGrpSpPr/>
            <p:nvPr/>
          </p:nvGrpSpPr>
          <p:grpSpPr>
            <a:xfrm>
              <a:off x="0" y="0"/>
              <a:ext cx="1700784" cy="1043061"/>
              <a:chOff x="0" y="0"/>
              <a:chExt cx="1700784" cy="1043061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0" y="0"/>
                <a:ext cx="1700784" cy="102412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8" name="Rectángulo 1"/>
              <p:cNvSpPr/>
              <p:nvPr/>
            </p:nvSpPr>
            <p:spPr>
              <a:xfrm>
                <a:off x="228600" y="0"/>
                <a:ext cx="1463040" cy="1014984"/>
              </a:xfrm>
              <a:custGeom>
                <a:avLst/>
                <a:gdLst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1462822 w 1462822"/>
                  <a:gd name="connsiteY2" fmla="*/ 1014481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  <a:gd name="connsiteX0" fmla="*/ 0 w 1462822"/>
                  <a:gd name="connsiteY0" fmla="*/ 0 h 1014481"/>
                  <a:gd name="connsiteX1" fmla="*/ 1462822 w 1462822"/>
                  <a:gd name="connsiteY1" fmla="*/ 0 h 1014481"/>
                  <a:gd name="connsiteX2" fmla="*/ 910372 w 1462822"/>
                  <a:gd name="connsiteY2" fmla="*/ 376306 h 1014481"/>
                  <a:gd name="connsiteX3" fmla="*/ 0 w 1462822"/>
                  <a:gd name="connsiteY3" fmla="*/ 1014481 h 1014481"/>
                  <a:gd name="connsiteX4" fmla="*/ 0 w 1462822"/>
                  <a:gd name="connsiteY4" fmla="*/ 0 h 101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822" h="1014481">
                    <a:moveTo>
                      <a:pt x="0" y="0"/>
                    </a:moveTo>
                    <a:lnTo>
                      <a:pt x="1462822" y="0"/>
                    </a:lnTo>
                    <a:lnTo>
                      <a:pt x="910372" y="376306"/>
                    </a:lnTo>
                    <a:lnTo>
                      <a:pt x="0" y="1014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190500" y="18933"/>
                <a:ext cx="1472184" cy="10241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R" dirty="0"/>
              </a:p>
            </p:txBody>
          </p:sp>
        </p:grpSp>
        <p:sp>
          <p:nvSpPr>
            <p:cNvPr id="6" name="Cuadro de texto 163"/>
            <p:cNvSpPr txBox="1"/>
            <p:nvPr/>
          </p:nvSpPr>
          <p:spPr>
            <a:xfrm flipH="1">
              <a:off x="237067" y="18942"/>
              <a:ext cx="442824" cy="37528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Aft>
                  <a:spcPts val="0"/>
                </a:spcAft>
                <a:tabLst>
                  <a:tab pos="2806065" algn="ctr"/>
                  <a:tab pos="5612130" algn="r"/>
                </a:tabLst>
              </a:pPr>
              <a:r>
                <a:rPr lang="es-CR" sz="1050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  <a:endParaRPr lang="es-CR" sz="105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Imagen 9" descr="Escudo_Municipal_nuev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7437" y="146131"/>
            <a:ext cx="90995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/>
          <p:cNvSpPr/>
          <p:nvPr/>
        </p:nvSpPr>
        <p:spPr>
          <a:xfrm>
            <a:off x="1542065" y="1626124"/>
            <a:ext cx="9337721" cy="2845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MX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VII.  PROCESOS DE CAPACITACIÓN, FOROS INFORMATIVOS Y TALLERES CON LAS COMUNIDADES.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Para el 2018, se establecieron diversas estrategias de acercamiento con los vecinos de nuestro cantón como parte de generar proyectos con mayor transparencia y apego hacia las comunidades.   Con las metas alcanzadas, se logró interactuar con los líderes de las comunidades con los cuales logramos encadenamientos importantes en pro del desarrollo del cantón y de las vías comunales.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57</a:t>
            </a:r>
            <a:endParaRPr lang="es-CR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139990"/>
              </p:ext>
            </p:extLst>
          </p:nvPr>
        </p:nvGraphicFramePr>
        <p:xfrm>
          <a:off x="1882286" y="693817"/>
          <a:ext cx="8305067" cy="5238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620"/>
                <a:gridCol w="1583658"/>
                <a:gridCol w="2011042"/>
                <a:gridCol w="2593747"/>
              </a:tblGrid>
              <a:tr h="308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Temas realizados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Mujeres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Hombres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Total Personas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32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Reuniones de  proyectos de mantenimiento y capacitación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104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162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266 personas capacitadas en el tema de la ley 8114 y 9329.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4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Reuniones de rehabilitación de caminos con la CNE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20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50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70 personas 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4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Talleres de capacitación Plan Quinquenal 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29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81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110 personas capacitadas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0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Acuerdos de cooperación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17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C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35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Acuerdos entre municipalidad – comunidad y diversas instituciones públicas y privadas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81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Total de personas en actividades municipales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533</a:t>
                      </a:r>
                      <a:endParaRPr lang="es-CR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2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R" dirty="0" smtClean="0"/>
              <a:t>58</a:t>
            </a:r>
            <a:endParaRPr lang="es-CR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r="6840"/>
          <a:stretch/>
        </p:blipFill>
        <p:spPr bwMode="auto">
          <a:xfrm>
            <a:off x="2362200" y="1241506"/>
            <a:ext cx="3228975" cy="2107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"/>
          <a:stretch/>
        </p:blipFill>
        <p:spPr bwMode="auto">
          <a:xfrm>
            <a:off x="6191250" y="1241506"/>
            <a:ext cx="3295649" cy="206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1026150" y="3371736"/>
            <a:ext cx="104514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R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Presentación proyecto de camino el Cas – Taller de capacitación para elaboración Plan Quinquenal </a:t>
            </a:r>
            <a:r>
              <a:rPr lang="es-CR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Cámara </a:t>
            </a:r>
            <a:r>
              <a:rPr lang="es-CR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Turismo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26150" y="4343400"/>
            <a:ext cx="10101286" cy="1571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Inclusión de nuevos caminos a la Red Vial Cantonal.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Se incluyeron en el listin de caminos públicos codificados 5 nuevos caminos que constituyen un aumento en 3,64 kilómetros de red vial cantonal.</a:t>
            </a:r>
            <a:endParaRPr lang="es-CR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b="1" dirty="0"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Resumen : </a:t>
            </a:r>
            <a:endParaRPr lang="es-CR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6" y="704849"/>
            <a:ext cx="7305674" cy="3515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3086100" y="47675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Ing. Julio César Mora Solano</a:t>
            </a:r>
            <a:endParaRPr lang="es-CR" sz="14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 Unidad Técnica Gestión Vial a.i.         </a:t>
            </a:r>
            <a:endParaRPr lang="es-CR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 smtClean="0"/>
              <a:t>Mejoramiento Institucional</a:t>
            </a:r>
            <a:endParaRPr lang="es-CR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CR" dirty="0" smtClean="0"/>
              <a:t>Cambio de Cubierta del Techo.</a:t>
            </a:r>
          </a:p>
          <a:p>
            <a:pPr algn="just"/>
            <a:r>
              <a:rPr lang="es-CR" dirty="0" smtClean="0"/>
              <a:t>Remodelación de baños internos aplicando la ley 7600</a:t>
            </a:r>
          </a:p>
          <a:p>
            <a:pPr algn="just"/>
            <a:r>
              <a:rPr lang="es-CR" dirty="0" smtClean="0"/>
              <a:t>Remodelación de comedor y oficinas.</a:t>
            </a:r>
          </a:p>
          <a:p>
            <a:pPr algn="just"/>
            <a:r>
              <a:rPr lang="es-CR" dirty="0" smtClean="0"/>
              <a:t>Adquisición de Equipo Tecnológico y audio visual.</a:t>
            </a:r>
          </a:p>
          <a:p>
            <a:pPr algn="just"/>
            <a:r>
              <a:rPr lang="es-CR" dirty="0" smtClean="0"/>
              <a:t>Compra del Sistema </a:t>
            </a:r>
            <a:r>
              <a:rPr lang="es-CR" dirty="0" err="1" smtClean="0"/>
              <a:t>DECSA</a:t>
            </a:r>
            <a:endParaRPr lang="es-CR" dirty="0" smtClean="0"/>
          </a:p>
          <a:p>
            <a:endParaRPr lang="es-CR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604000" y="1825625"/>
            <a:ext cx="5181600" cy="4351338"/>
          </a:xfrm>
        </p:spPr>
        <p:txBody>
          <a:bodyPr/>
          <a:lstStyle/>
          <a:p>
            <a:r>
              <a:rPr lang="es-CR" dirty="0" smtClean="0"/>
              <a:t>Inversión:</a:t>
            </a:r>
          </a:p>
          <a:p>
            <a:r>
              <a:rPr lang="es-MX" dirty="0" smtClean="0"/>
              <a:t>₡ 86.024.662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6811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594338" y="304801"/>
            <a:ext cx="9144000" cy="883994"/>
          </a:xfrm>
        </p:spPr>
        <p:txBody>
          <a:bodyPr>
            <a:normAutofit fontScale="90000"/>
          </a:bodyPr>
          <a:lstStyle/>
          <a:p>
            <a:r>
              <a:rPr lang="es-CR" dirty="0" smtClean="0"/>
              <a:t>Salud Financiera</a:t>
            </a:r>
            <a:endParaRPr lang="es-CR" dirty="0"/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19" y="1925636"/>
            <a:ext cx="10494962" cy="30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MX" smtClean="0"/>
              <a:t>HISTORICO DE EJECUCION DE INGRESOS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21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1995091759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93351579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610097293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753232992"/>
                    </a:ext>
                  </a:extLst>
                </a:gridCol>
              </a:tblGrid>
              <a:tr h="731415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PERIODO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EJECUCION INGRESOS</a:t>
                      </a:r>
                      <a:endParaRPr lang="es-CR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ABSOLUTO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PORCENTUAL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629546445"/>
                  </a:ext>
                </a:extLst>
              </a:tr>
              <a:tr h="3707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5.335.114.810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R" sz="2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333577246"/>
                  </a:ext>
                </a:extLst>
              </a:tr>
              <a:tr h="3707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7.231.040.718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1.895.925.908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35,54%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628539439"/>
                  </a:ext>
                </a:extLst>
              </a:tr>
              <a:tr h="3707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7.928.786.110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697.745.392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944246005"/>
                  </a:ext>
                </a:extLst>
              </a:tr>
              <a:tr h="3707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8.637.519.315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708.733.205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8,94%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17425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4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4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R" dirty="0" smtClean="0"/>
              <a:t>TRANSFERENCIAS PERIODO 2018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838200" y="1133475"/>
          <a:ext cx="10515600" cy="545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="" xmlns:a16="http://schemas.microsoft.com/office/drawing/2014/main" val="4284045304"/>
                    </a:ext>
                  </a:extLst>
                </a:gridCol>
                <a:gridCol w="5257800">
                  <a:extLst>
                    <a:ext uri="{9D8B030D-6E8A-4147-A177-3AD203B41FA5}">
                      <a16:colId xmlns="" xmlns:a16="http://schemas.microsoft.com/office/drawing/2014/main" val="465846349"/>
                    </a:ext>
                  </a:extLst>
                </a:gridCol>
              </a:tblGrid>
              <a:tr h="306824">
                <a:tc>
                  <a:txBody>
                    <a:bodyPr/>
                    <a:lstStyle/>
                    <a:p>
                      <a:pPr algn="l" fontAlgn="ctr"/>
                      <a:r>
                        <a:rPr lang="es-C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ENTIDAD</a:t>
                      </a:r>
                      <a:endParaRPr lang="es-CR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GIRADO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69803332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742715844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ORGANO NORMALIZACION TECNICA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4.792.919.21  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7921571"/>
                  </a:ext>
                </a:extLst>
              </a:tr>
              <a:tr h="548645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JUNTA ADMINISTRATIVA REGISTRO NACIONAL 3% IBI            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14.378.757.62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058296106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CONAGEBIO  10% TIMBRE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993.399.36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80331967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PARQUES NACIONALES 70% TIMBRES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6,953.795.53  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94563383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JUNTAS DE EDUCACION                     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47.806.623.14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906348229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CONAPDIS RECTORIA REGIONAL DEL ORIENTE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13.768.061.44        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197218823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FEDERACION MUNIC PROV DE CARTAGO 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10.199.732.93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816818382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COMITE CANTONAL DE DEPORTESTLB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110.000.000.00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193405477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COMPRA DE UTILES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1,999.626.03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173575769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INHUMANCIONES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450.000.00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87024669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PROTESIS Y ANTEOJOS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1.792.330.50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298791629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RENOVACION DE LICENCIAS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99.018.00     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030841778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PISCINAS PEDAGOGICAS U.DE C.R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499.600.00          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79219201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just" fontAlgn="ctr"/>
                      <a:r>
                        <a:rPr lang="es-CR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BIBLIOTECAS PUBLICAS DEL CANTON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301.588.00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832659070"/>
                  </a:ext>
                </a:extLst>
              </a:tr>
              <a:tr h="306824">
                <a:tc>
                  <a:txBody>
                    <a:bodyPr/>
                    <a:lstStyle/>
                    <a:p>
                      <a:pPr algn="l" fontAlgn="ctr"/>
                      <a:r>
                        <a:rPr lang="es-CR" sz="18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TOTALES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214.035.451.76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23457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7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75051" y="263111"/>
            <a:ext cx="5181600" cy="727075"/>
          </a:xfrm>
        </p:spPr>
        <p:txBody>
          <a:bodyPr/>
          <a:lstStyle/>
          <a:p>
            <a:r>
              <a:rPr lang="es-CR" dirty="0"/>
              <a:t>Actividades Navideñas</a:t>
            </a:r>
          </a:p>
          <a:p>
            <a:endParaRPr lang="es-C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39" y="2362365"/>
            <a:ext cx="2892000" cy="433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90" y="79506"/>
            <a:ext cx="4011410" cy="22564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54" y="4205782"/>
            <a:ext cx="2718267" cy="20387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56" y="676286"/>
            <a:ext cx="4252207" cy="31891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50" y="4013200"/>
            <a:ext cx="2153963" cy="28719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3" y="3647619"/>
            <a:ext cx="4206700" cy="31550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3" y="1043350"/>
            <a:ext cx="3800660" cy="28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Lo que viene….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22500" y="1690688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R" dirty="0" smtClean="0"/>
              <a:t>Adquisición y colocación de </a:t>
            </a:r>
            <a:r>
              <a:rPr lang="es-CR" dirty="0" err="1"/>
              <a:t>M</a:t>
            </a:r>
            <a:r>
              <a:rPr lang="es-CR" dirty="0" err="1" smtClean="0"/>
              <a:t>icromedidores</a:t>
            </a:r>
            <a:r>
              <a:rPr lang="es-C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  <a:p>
            <a:pPr>
              <a:buFont typeface="Wingdings" panose="05000000000000000000" pitchFamily="2" charset="2"/>
              <a:buChar char="q"/>
            </a:pPr>
            <a:r>
              <a:rPr lang="es-CR" dirty="0" smtClean="0"/>
              <a:t>Bono Colectivo Verde en la Ciudadela Jorge De Bravo</a:t>
            </a:r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  <a:p>
            <a:pPr>
              <a:buFont typeface="Wingdings" panose="05000000000000000000" pitchFamily="2" charset="2"/>
              <a:buChar char="q"/>
            </a:pPr>
            <a:r>
              <a:rPr lang="es-CR" dirty="0" smtClean="0"/>
              <a:t>Remodelación del Teatro Municipal</a:t>
            </a:r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  <a:p>
            <a:pPr>
              <a:buFont typeface="Wingdings" panose="05000000000000000000" pitchFamily="2" charset="2"/>
              <a:buChar char="q"/>
            </a:pPr>
            <a:r>
              <a:rPr lang="es-CR" dirty="0" smtClean="0"/>
              <a:t>Centro de Acopio</a:t>
            </a:r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  <a:p>
            <a:pPr>
              <a:buFont typeface="Wingdings" panose="05000000000000000000" pitchFamily="2" charset="2"/>
              <a:buChar char="q"/>
            </a:pPr>
            <a:r>
              <a:rPr lang="es-CR" dirty="0" smtClean="0"/>
              <a:t>Plan Regulador del Cantón de Turrialba.</a:t>
            </a:r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  <a:p>
            <a:pPr>
              <a:buFont typeface="Wingdings" panose="05000000000000000000" pitchFamily="2" charset="2"/>
              <a:buChar char="q"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6756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79" y="1317625"/>
            <a:ext cx="3173842" cy="4351338"/>
          </a:xfrm>
        </p:spPr>
      </p:pic>
    </p:spTree>
    <p:extLst>
      <p:ext uri="{BB962C8B-B14F-4D97-AF65-F5344CB8AC3E}">
        <p14:creationId xmlns:p14="http://schemas.microsoft.com/office/powerpoint/2010/main" val="10866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311900" cy="1498600"/>
          </a:xfrm>
        </p:spPr>
        <p:txBody>
          <a:bodyPr/>
          <a:lstStyle/>
          <a:p>
            <a:r>
              <a:rPr lang="es-CR" dirty="0" smtClean="0"/>
              <a:t>Responsabilidad Ambiental</a:t>
            </a: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74077" y="1289051"/>
            <a:ext cx="5363308" cy="4351338"/>
          </a:xfrm>
        </p:spPr>
        <p:txBody>
          <a:bodyPr/>
          <a:lstStyle/>
          <a:p>
            <a:r>
              <a:rPr lang="es-CR" dirty="0" smtClean="0"/>
              <a:t>Mantenimiento del Vertedero</a:t>
            </a:r>
          </a:p>
          <a:p>
            <a:r>
              <a:rPr lang="es-CR" dirty="0" smtClean="0"/>
              <a:t>Manejo de Residuos</a:t>
            </a:r>
          </a:p>
          <a:p>
            <a:r>
              <a:rPr lang="es-CR" dirty="0" smtClean="0"/>
              <a:t>Tanques de captación</a:t>
            </a:r>
          </a:p>
          <a:p>
            <a:r>
              <a:rPr lang="es-CR" dirty="0" smtClean="0"/>
              <a:t>Limpieza de Ríos</a:t>
            </a:r>
          </a:p>
        </p:txBody>
      </p:sp>
      <p:pic>
        <p:nvPicPr>
          <p:cNvPr id="5" name="Marcador de contenido 4" descr="C:\Users\Silvia Granados\Documents\MUNICIPALIDAD DE TURRIALBA\5. Relleno Sanitario\1. Inspecciones\2019\1. 02-01-19\IMG-8902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85" y="0"/>
            <a:ext cx="335280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Silvia Granados\Documents\MUNICIPALIDAD DE TURRIALBA\11. Turriambiente\Fotos\Noviembre 18\IMG_86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19876" y="588639"/>
            <a:ext cx="3083546" cy="252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86" y="2787651"/>
            <a:ext cx="3375829" cy="2531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38" y="3394062"/>
            <a:ext cx="2959161" cy="3209938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4" y="3798570"/>
            <a:ext cx="4632220" cy="26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54910" y="205659"/>
            <a:ext cx="5778500" cy="2022475"/>
          </a:xfrm>
        </p:spPr>
        <p:txBody>
          <a:bodyPr/>
          <a:lstStyle/>
          <a:p>
            <a:r>
              <a:rPr lang="es-CR" dirty="0"/>
              <a:t>Parque y </a:t>
            </a:r>
            <a:r>
              <a:rPr lang="es-CR" dirty="0" smtClean="0"/>
              <a:t>Embellecimiento Urbano</a:t>
            </a:r>
          </a:p>
          <a:p>
            <a:endParaRPr lang="es-CR" dirty="0"/>
          </a:p>
          <a:p>
            <a:r>
              <a:rPr lang="es-CR" dirty="0"/>
              <a:t>Instalación de basureros</a:t>
            </a:r>
          </a:p>
          <a:p>
            <a:endParaRPr lang="es-C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50" y="997942"/>
            <a:ext cx="4142602" cy="23258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142664"/>
            <a:ext cx="2533650" cy="337820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3" y="2254353"/>
            <a:ext cx="2009775" cy="277368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40" y="3863975"/>
            <a:ext cx="1985010" cy="27908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47" y="4059388"/>
            <a:ext cx="4354806" cy="26617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51" y="3122293"/>
            <a:ext cx="3907367" cy="29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2565</Words>
  <Application>Microsoft Office PowerPoint</Application>
  <PresentationFormat>Panorámica</PresentationFormat>
  <Paragraphs>454</Paragraphs>
  <Slides>71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1" baseType="lpstr">
      <vt:lpstr>Arial Unicode MS</vt:lpstr>
      <vt:lpstr>Arial</vt:lpstr>
      <vt:lpstr>Calibri</vt:lpstr>
      <vt:lpstr>Calibri Light</vt:lpstr>
      <vt:lpstr>Century Gothic</vt:lpstr>
      <vt:lpstr>Symbol</vt:lpstr>
      <vt:lpstr>Tahoma</vt:lpstr>
      <vt:lpstr>Times New Roman</vt:lpstr>
      <vt:lpstr>Wingdings</vt:lpstr>
      <vt:lpstr>Tema de Office</vt:lpstr>
      <vt:lpstr>Rendición de Cuentas  Periodo 2018</vt:lpstr>
      <vt:lpstr>Presentación de PowerPoint</vt:lpstr>
      <vt:lpstr>Bienestar Social</vt:lpstr>
      <vt:lpstr>Bienestar Social</vt:lpstr>
      <vt:lpstr>Gestión Cultura y Cívica</vt:lpstr>
      <vt:lpstr>Actividades Sociales</vt:lpstr>
      <vt:lpstr>Presentación de PowerPoint</vt:lpstr>
      <vt:lpstr>Responsabilidad Ambiental</vt:lpstr>
      <vt:lpstr>Presentación de PowerPoint</vt:lpstr>
      <vt:lpstr>Obra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Mejoramiento Institucional</vt:lpstr>
      <vt:lpstr>Salud Financiera</vt:lpstr>
      <vt:lpstr>HISTORICO DE EJECUCION DE INGRESOS</vt:lpstr>
      <vt:lpstr>TRANSFERENCIAS PERIODO 2018</vt:lpstr>
      <vt:lpstr>Lo que viene….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Mejoramiento Institucional</dc:title>
  <dc:creator>Dave Araya. V</dc:creator>
  <cp:lastModifiedBy>daveav17@gmail.com</cp:lastModifiedBy>
  <cp:revision>39</cp:revision>
  <dcterms:created xsi:type="dcterms:W3CDTF">2019-03-14T01:19:19Z</dcterms:created>
  <dcterms:modified xsi:type="dcterms:W3CDTF">2019-10-07T15:03:08Z</dcterms:modified>
</cp:coreProperties>
</file>