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8" r:id="rId19"/>
  </p:sldIdLst>
  <p:sldSz cx="18288000" cy="10287000"/>
  <p:notesSz cx="6858000" cy="9144000"/>
  <p:embeddedFontLst>
    <p:embeddedFont>
      <p:font typeface="Clear Sans" panose="020B0604020202020204" charset="0"/>
      <p:regular r:id="rId20"/>
    </p:embeddedFont>
    <p:embeddedFont>
      <p:font typeface="Clear Sans Bold" panose="020B0604020202020204" charset="0"/>
      <p:regular r:id="rId21"/>
    </p:embeddedFont>
    <p:embeddedFont>
      <p:font typeface="Clear Sans Medium" panose="020B0604020202020204" charset="0"/>
      <p:regular r:id="rId22"/>
    </p:embeddedFont>
    <p:embeddedFont>
      <p:font typeface="Hammersmith One" panose="02010703030501060504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sv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openxmlformats.org/officeDocument/2006/relationships/image" Target="../media/image4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59.svg"/><Relationship Id="rId4" Type="http://schemas.openxmlformats.org/officeDocument/2006/relationships/image" Target="../media/image55.sv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image" Target="../media/image21.sv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50958" y="0"/>
            <a:ext cx="5841760" cy="10528634"/>
          </a:xfrm>
          <a:prstGeom prst="rect">
            <a:avLst/>
          </a:prstGeom>
          <a:solidFill>
            <a:srgbClr val="FFB923"/>
          </a:solidFill>
        </p:spPr>
      </p:sp>
      <p:sp>
        <p:nvSpPr>
          <p:cNvPr id="3" name="TextBox 3"/>
          <p:cNvSpPr txBox="1"/>
          <p:nvPr/>
        </p:nvSpPr>
        <p:spPr>
          <a:xfrm>
            <a:off x="14181668" y="6095405"/>
            <a:ext cx="2575622" cy="41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</a:pPr>
            <a:r>
              <a:rPr lang="en-US" sz="2459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Munis Disruptivas</a:t>
            </a:r>
          </a:p>
        </p:txBody>
      </p:sp>
      <p:sp>
        <p:nvSpPr>
          <p:cNvPr id="4" name="Freeform 4"/>
          <p:cNvSpPr/>
          <p:nvPr/>
        </p:nvSpPr>
        <p:spPr>
          <a:xfrm rot="5400000">
            <a:off x="15155990" y="5214970"/>
            <a:ext cx="626979" cy="638590"/>
          </a:xfrm>
          <a:custGeom>
            <a:avLst/>
            <a:gdLst/>
            <a:ahLst/>
            <a:cxnLst/>
            <a:rect l="l" t="t" r="r" b="b"/>
            <a:pathLst>
              <a:path w="626979" h="638590">
                <a:moveTo>
                  <a:pt x="0" y="0"/>
                </a:moveTo>
                <a:lnTo>
                  <a:pt x="626979" y="0"/>
                </a:lnTo>
                <a:lnTo>
                  <a:pt x="626979" y="638590"/>
                </a:lnTo>
                <a:lnTo>
                  <a:pt x="0" y="638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3514641" y="6808888"/>
            <a:ext cx="390967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5247851" y="3141717"/>
            <a:ext cx="10728324" cy="2001783"/>
            <a:chOff x="0" y="0"/>
            <a:chExt cx="14304432" cy="2669044"/>
          </a:xfrm>
        </p:grpSpPr>
        <p:sp>
          <p:nvSpPr>
            <p:cNvPr id="7" name="Freeform 7"/>
            <p:cNvSpPr/>
            <p:nvPr/>
          </p:nvSpPr>
          <p:spPr>
            <a:xfrm>
              <a:off x="0" y="2025041"/>
              <a:ext cx="8714101" cy="644003"/>
            </a:xfrm>
            <a:custGeom>
              <a:avLst/>
              <a:gdLst/>
              <a:ahLst/>
              <a:cxnLst/>
              <a:rect l="l" t="t" r="r" b="b"/>
              <a:pathLst>
                <a:path w="8714101" h="644003">
                  <a:moveTo>
                    <a:pt x="0" y="0"/>
                  </a:moveTo>
                  <a:lnTo>
                    <a:pt x="8714101" y="0"/>
                  </a:lnTo>
                  <a:lnTo>
                    <a:pt x="8714101" y="644003"/>
                  </a:lnTo>
                  <a:lnTo>
                    <a:pt x="0" y="644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71" t="-308623" r="-7088" b="-1042730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262688"/>
              <a:ext cx="14304432" cy="1380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43"/>
                </a:lnSpc>
              </a:pPr>
              <a:r>
                <a:rPr lang="en-US" sz="6621" spc="-66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Turri Circular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08526" y="722424"/>
            <a:ext cx="4412604" cy="8731095"/>
            <a:chOff x="0" y="0"/>
            <a:chExt cx="2620010" cy="5184140"/>
          </a:xfrm>
        </p:grpSpPr>
        <p:sp>
          <p:nvSpPr>
            <p:cNvPr id="10" name="Freeform 10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565" r="-156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09211" y="9453518"/>
            <a:ext cx="4811235" cy="291332"/>
            <a:chOff x="0" y="0"/>
            <a:chExt cx="1267156" cy="7672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67156" cy="76729"/>
            </a:xfrm>
            <a:custGeom>
              <a:avLst/>
              <a:gdLst/>
              <a:ahLst/>
              <a:cxnLst/>
              <a:rect l="l" t="t" r="r" b="b"/>
              <a:pathLst>
                <a:path w="1267156" h="76729">
                  <a:moveTo>
                    <a:pt x="633578" y="0"/>
                  </a:moveTo>
                  <a:cubicBezTo>
                    <a:pt x="283663" y="0"/>
                    <a:pt x="0" y="17176"/>
                    <a:pt x="0" y="38365"/>
                  </a:cubicBezTo>
                  <a:cubicBezTo>
                    <a:pt x="0" y="59553"/>
                    <a:pt x="283663" y="76729"/>
                    <a:pt x="633578" y="76729"/>
                  </a:cubicBezTo>
                  <a:cubicBezTo>
                    <a:pt x="983494" y="76729"/>
                    <a:pt x="1267156" y="59553"/>
                    <a:pt x="1267156" y="38365"/>
                  </a:cubicBezTo>
                  <a:cubicBezTo>
                    <a:pt x="1267156" y="17176"/>
                    <a:pt x="983494" y="0"/>
                    <a:pt x="633578" y="0"/>
                  </a:cubicBezTo>
                  <a:close/>
                </a:path>
              </a:pathLst>
            </a:custGeom>
            <a:solidFill>
              <a:srgbClr val="000000">
                <a:alpha val="22745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8796" y="-30907"/>
              <a:ext cx="1029565" cy="100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247851" y="5298148"/>
            <a:ext cx="6299444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Una plataforma para promover enlaces locales y la educación hacia una economía circular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14641" y="7008913"/>
            <a:ext cx="390967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Competitividad</a:t>
            </a:r>
            <a:r>
              <a:rPr lang="en-US" sz="2300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y </a:t>
            </a:r>
            <a:r>
              <a:rPr lang="en-US" sz="2300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gestión</a:t>
            </a:r>
            <a:r>
              <a:rPr lang="en-US" sz="2300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interna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3B442C-C5DB-5B21-628F-E4702FB49FEA}"/>
              </a:ext>
            </a:extLst>
          </p:cNvPr>
          <p:cNvSpPr txBox="1"/>
          <p:nvPr/>
        </p:nvSpPr>
        <p:spPr>
          <a:xfrm>
            <a:off x="13514640" y="8119681"/>
            <a:ext cx="3909677" cy="325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Municipalidad de Turrialba</a:t>
            </a:r>
          </a:p>
        </p:txBody>
      </p:sp>
      <p:sp>
        <p:nvSpPr>
          <p:cNvPr id="25" name="AutoShape 5">
            <a:extLst>
              <a:ext uri="{FF2B5EF4-FFF2-40B4-BE49-F238E27FC236}">
                <a16:creationId xmlns:a16="http://schemas.microsoft.com/office/drawing/2014/main" id="{477660FD-8F66-7616-D4C4-CE7D729DD0AE}"/>
              </a:ext>
            </a:extLst>
          </p:cNvPr>
          <p:cNvSpPr/>
          <p:nvPr/>
        </p:nvSpPr>
        <p:spPr>
          <a:xfrm>
            <a:off x="13514641" y="7962900"/>
            <a:ext cx="390967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80A6F492-C583-9224-6A07-60710FBFAFC9}"/>
              </a:ext>
            </a:extLst>
          </p:cNvPr>
          <p:cNvSpPr/>
          <p:nvPr/>
        </p:nvSpPr>
        <p:spPr>
          <a:xfrm>
            <a:off x="14383996" y="8597232"/>
            <a:ext cx="606304" cy="766247"/>
          </a:xfrm>
          <a:custGeom>
            <a:avLst/>
            <a:gdLst/>
            <a:ahLst/>
            <a:cxnLst/>
            <a:rect l="l" t="t" r="r" b="b"/>
            <a:pathLst>
              <a:path w="1108487" h="1520210">
                <a:moveTo>
                  <a:pt x="0" y="0"/>
                </a:moveTo>
                <a:lnTo>
                  <a:pt x="1108487" y="0"/>
                </a:lnTo>
                <a:lnTo>
                  <a:pt x="1108487" y="1520211"/>
                </a:lnTo>
                <a:lnTo>
                  <a:pt x="0" y="15202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EEDD563E-D370-98E5-8F64-FE167F154F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184" y="8591289"/>
            <a:ext cx="1522755" cy="7052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76177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069729" y="3085539"/>
            <a:ext cx="3408479" cy="6744261"/>
            <a:chOff x="0" y="0"/>
            <a:chExt cx="2620010" cy="5184140"/>
          </a:xfrm>
        </p:grpSpPr>
        <p:sp>
          <p:nvSpPr>
            <p:cNvPr id="4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26216" r="-2171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91891" y="3085539"/>
            <a:ext cx="3408479" cy="6744261"/>
            <a:chOff x="0" y="0"/>
            <a:chExt cx="2620010" cy="5184140"/>
          </a:xfrm>
        </p:grpSpPr>
        <p:sp>
          <p:nvSpPr>
            <p:cNvPr id="14" name="Freeform 1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26570" r="-2117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2896278" y="1922265"/>
            <a:ext cx="11911020" cy="0"/>
          </a:xfrm>
          <a:prstGeom prst="line">
            <a:avLst/>
          </a:prstGeom>
          <a:ln w="47625" cap="flat">
            <a:solidFill>
              <a:srgbClr val="FFB92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24"/>
          <p:cNvSpPr/>
          <p:nvPr/>
        </p:nvSpPr>
        <p:spPr>
          <a:xfrm>
            <a:off x="2763080" y="1689215"/>
            <a:ext cx="466100" cy="466100"/>
          </a:xfrm>
          <a:custGeom>
            <a:avLst/>
            <a:gdLst/>
            <a:ahLst/>
            <a:cxnLst/>
            <a:rect l="l" t="t" r="r" b="b"/>
            <a:pathLst>
              <a:path w="466100" h="466100">
                <a:moveTo>
                  <a:pt x="0" y="0"/>
                </a:moveTo>
                <a:lnTo>
                  <a:pt x="466100" y="0"/>
                </a:lnTo>
                <a:lnTo>
                  <a:pt x="466100" y="466100"/>
                </a:lnTo>
                <a:lnTo>
                  <a:pt x="0" y="46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>
            <a:off x="6712339" y="1689215"/>
            <a:ext cx="466100" cy="466100"/>
          </a:xfrm>
          <a:custGeom>
            <a:avLst/>
            <a:gdLst/>
            <a:ahLst/>
            <a:cxnLst/>
            <a:rect l="l" t="t" r="r" b="b"/>
            <a:pathLst>
              <a:path w="466100" h="466100">
                <a:moveTo>
                  <a:pt x="0" y="0"/>
                </a:moveTo>
                <a:lnTo>
                  <a:pt x="466100" y="0"/>
                </a:lnTo>
                <a:lnTo>
                  <a:pt x="466100" y="466100"/>
                </a:lnTo>
                <a:lnTo>
                  <a:pt x="0" y="46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0540918" y="1689215"/>
            <a:ext cx="466100" cy="466100"/>
          </a:xfrm>
          <a:custGeom>
            <a:avLst/>
            <a:gdLst/>
            <a:ahLst/>
            <a:cxnLst/>
            <a:rect l="l" t="t" r="r" b="b"/>
            <a:pathLst>
              <a:path w="466100" h="466100">
                <a:moveTo>
                  <a:pt x="0" y="0"/>
                </a:moveTo>
                <a:lnTo>
                  <a:pt x="466100" y="0"/>
                </a:lnTo>
                <a:lnTo>
                  <a:pt x="466100" y="466100"/>
                </a:lnTo>
                <a:lnTo>
                  <a:pt x="0" y="46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4610857" y="1689215"/>
            <a:ext cx="466100" cy="466100"/>
          </a:xfrm>
          <a:custGeom>
            <a:avLst/>
            <a:gdLst/>
            <a:ahLst/>
            <a:cxnLst/>
            <a:rect l="l" t="t" r="r" b="b"/>
            <a:pathLst>
              <a:path w="466100" h="466100">
                <a:moveTo>
                  <a:pt x="0" y="0"/>
                </a:moveTo>
                <a:lnTo>
                  <a:pt x="466101" y="0"/>
                </a:lnTo>
                <a:lnTo>
                  <a:pt x="466101" y="466100"/>
                </a:lnTo>
                <a:lnTo>
                  <a:pt x="0" y="46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5241150" y="3027597"/>
            <a:ext cx="3408479" cy="6744261"/>
            <a:chOff x="0" y="0"/>
            <a:chExt cx="2620010" cy="5184140"/>
          </a:xfrm>
        </p:grpSpPr>
        <p:sp>
          <p:nvSpPr>
            <p:cNvPr id="29" name="Freeform 2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23967" r="-23967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641027" y="2421075"/>
            <a:ext cx="2710206" cy="37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1/ INICIO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90286" y="2421075"/>
            <a:ext cx="2710206" cy="37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00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2/ REGISTRO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418865" y="2421075"/>
            <a:ext cx="2710206" cy="37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00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3/ PRINCIPAL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941797" y="2421075"/>
            <a:ext cx="3804220" cy="37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00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4/ FORMATO DE MÓDULOS</a:t>
            </a:r>
          </a:p>
        </p:txBody>
      </p: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3139668" y="3085539"/>
            <a:ext cx="3408479" cy="6744261"/>
            <a:chOff x="0" y="0"/>
            <a:chExt cx="2620010" cy="5184140"/>
          </a:xfrm>
        </p:grpSpPr>
        <p:sp>
          <p:nvSpPr>
            <p:cNvPr id="43" name="Freeform 4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23967" r="-23967"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52" name="TextBox 52"/>
          <p:cNvSpPr txBox="1"/>
          <p:nvPr/>
        </p:nvSpPr>
        <p:spPr>
          <a:xfrm>
            <a:off x="2654826" y="345872"/>
            <a:ext cx="12978348" cy="84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27"/>
              </a:lnSpc>
              <a:spcBef>
                <a:spcPct val="0"/>
              </a:spcBef>
            </a:pPr>
            <a:r>
              <a:rPr lang="en-US" sz="6024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Pantallas de la plataforma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975209" y="1214870"/>
            <a:ext cx="433758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Público General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76177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896278" y="1922265"/>
            <a:ext cx="11911020" cy="0"/>
          </a:xfrm>
          <a:prstGeom prst="line">
            <a:avLst/>
          </a:prstGeom>
          <a:ln w="47625" cap="flat">
            <a:solidFill>
              <a:srgbClr val="FFB92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2763080" y="1689215"/>
            <a:ext cx="466100" cy="466100"/>
          </a:xfrm>
          <a:custGeom>
            <a:avLst/>
            <a:gdLst/>
            <a:ahLst/>
            <a:cxnLst/>
            <a:rect l="l" t="t" r="r" b="b"/>
            <a:pathLst>
              <a:path w="466100" h="466100">
                <a:moveTo>
                  <a:pt x="0" y="0"/>
                </a:moveTo>
                <a:lnTo>
                  <a:pt x="466100" y="0"/>
                </a:lnTo>
                <a:lnTo>
                  <a:pt x="466100" y="466100"/>
                </a:lnTo>
                <a:lnTo>
                  <a:pt x="0" y="46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8604720" y="1701888"/>
            <a:ext cx="466100" cy="466100"/>
          </a:xfrm>
          <a:custGeom>
            <a:avLst/>
            <a:gdLst/>
            <a:ahLst/>
            <a:cxnLst/>
            <a:rect l="l" t="t" r="r" b="b"/>
            <a:pathLst>
              <a:path w="466100" h="466100">
                <a:moveTo>
                  <a:pt x="0" y="0"/>
                </a:moveTo>
                <a:lnTo>
                  <a:pt x="466100" y="0"/>
                </a:lnTo>
                <a:lnTo>
                  <a:pt x="466100" y="466100"/>
                </a:lnTo>
                <a:lnTo>
                  <a:pt x="0" y="46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610857" y="1689215"/>
            <a:ext cx="466100" cy="466100"/>
          </a:xfrm>
          <a:custGeom>
            <a:avLst/>
            <a:gdLst/>
            <a:ahLst/>
            <a:cxnLst/>
            <a:rect l="l" t="t" r="r" b="b"/>
            <a:pathLst>
              <a:path w="466100" h="466100">
                <a:moveTo>
                  <a:pt x="0" y="0"/>
                </a:moveTo>
                <a:lnTo>
                  <a:pt x="466101" y="0"/>
                </a:lnTo>
                <a:lnTo>
                  <a:pt x="466101" y="466100"/>
                </a:lnTo>
                <a:lnTo>
                  <a:pt x="0" y="46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60813" y="3676089"/>
            <a:ext cx="5470633" cy="4392323"/>
            <a:chOff x="0" y="0"/>
            <a:chExt cx="7467600" cy="59956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B9B9B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4B4B4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6"/>
              <a:stretch>
                <a:fillRect l="-11302" r="-1130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010095" y="3647741"/>
            <a:ext cx="5470633" cy="4392323"/>
            <a:chOff x="0" y="0"/>
            <a:chExt cx="7467600" cy="59956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B9B9B9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4B4B4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7"/>
              <a:stretch>
                <a:fillRect l="-2212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641027" y="2716820"/>
            <a:ext cx="2710206" cy="37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00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ADMINISTRACIÓN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82667" y="2507719"/>
            <a:ext cx="2710206" cy="75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00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MONITOREO, INDICADORES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89830" y="2571155"/>
            <a:ext cx="3804220" cy="37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00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ANUNCIOS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54826" y="376352"/>
            <a:ext cx="12978348" cy="84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27"/>
              </a:lnSpc>
              <a:spcBef>
                <a:spcPct val="0"/>
              </a:spcBef>
            </a:pPr>
            <a:r>
              <a:rPr lang="en-US" sz="6024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Pantallas de la plataforma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136677" y="3681211"/>
            <a:ext cx="5470048" cy="4391853"/>
            <a:chOff x="0" y="0"/>
            <a:chExt cx="7467600" cy="5995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B9B9B9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4B4B4B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8"/>
              <a:stretch>
                <a:fillRect t="-4644" b="-4644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7520472" y="1176770"/>
            <a:ext cx="332521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Perfil Administrador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9432" y="1514598"/>
            <a:ext cx="4398068" cy="325033"/>
          </a:xfrm>
          <a:custGeom>
            <a:avLst/>
            <a:gdLst/>
            <a:ahLst/>
            <a:cxnLst/>
            <a:rect l="l" t="t" r="r" b="b"/>
            <a:pathLst>
              <a:path w="4398068" h="325033">
                <a:moveTo>
                  <a:pt x="0" y="0"/>
                </a:moveTo>
                <a:lnTo>
                  <a:pt x="4398068" y="0"/>
                </a:lnTo>
                <a:lnTo>
                  <a:pt x="4398068" y="325033"/>
                </a:lnTo>
                <a:lnTo>
                  <a:pt x="0" y="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1" t="-308623" r="-7088" b="-1042730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76177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1" t="-308623" r="-7088" b="-1042730"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596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943100"/>
            <a:ext cx="14630400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9432" y="525457"/>
            <a:ext cx="15460291" cy="68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7"/>
              </a:lnSpc>
              <a:spcBef>
                <a:spcPct val="0"/>
              </a:spcBef>
            </a:pPr>
            <a:r>
              <a:rPr lang="en-US" sz="4825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Nuestra solución: </a:t>
            </a:r>
            <a:r>
              <a:rPr lang="en-US" sz="4825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Mercadito Circular - Comprador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9432" y="1514598"/>
            <a:ext cx="4398068" cy="325033"/>
          </a:xfrm>
          <a:custGeom>
            <a:avLst/>
            <a:gdLst/>
            <a:ahLst/>
            <a:cxnLst/>
            <a:rect l="l" t="t" r="r" b="b"/>
            <a:pathLst>
              <a:path w="4398068" h="325033">
                <a:moveTo>
                  <a:pt x="0" y="0"/>
                </a:moveTo>
                <a:lnTo>
                  <a:pt x="4398068" y="0"/>
                </a:lnTo>
                <a:lnTo>
                  <a:pt x="4398068" y="325033"/>
                </a:lnTo>
                <a:lnTo>
                  <a:pt x="0" y="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1" t="-308623" r="-7088" b="-1042730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76177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1" t="-308623" r="-7088" b="-1042730"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20" end="16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943100"/>
            <a:ext cx="14630400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9432" y="525457"/>
            <a:ext cx="15460291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7"/>
              </a:lnSpc>
              <a:spcBef>
                <a:spcPct val="0"/>
              </a:spcBef>
            </a:pPr>
            <a:r>
              <a:rPr lang="en-US" sz="482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Nuestra </a:t>
            </a:r>
            <a:r>
              <a:rPr lang="en-US" sz="482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solución</a:t>
            </a:r>
            <a:r>
              <a:rPr lang="en-US" sz="482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: </a:t>
            </a:r>
            <a:r>
              <a:rPr lang="en-US" sz="482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Mercadito Circular – </a:t>
            </a:r>
            <a:r>
              <a:rPr lang="en-US" sz="482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Vendedor</a:t>
            </a:r>
            <a:endParaRPr lang="en-US" sz="482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3589" y="631839"/>
            <a:ext cx="13013966" cy="78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25"/>
              </a:lnSpc>
              <a:spcBef>
                <a:spcPct val="0"/>
              </a:spcBef>
            </a:pPr>
            <a:r>
              <a:rPr lang="en-US" sz="5569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¿Cómo lo vamos a hacer?</a:t>
            </a:r>
          </a:p>
        </p:txBody>
      </p:sp>
      <p:sp>
        <p:nvSpPr>
          <p:cNvPr id="3" name="Freeform 3"/>
          <p:cNvSpPr/>
          <p:nvPr/>
        </p:nvSpPr>
        <p:spPr>
          <a:xfrm>
            <a:off x="1330021" y="1772634"/>
            <a:ext cx="4065213" cy="300434"/>
          </a:xfrm>
          <a:custGeom>
            <a:avLst/>
            <a:gdLst/>
            <a:ahLst/>
            <a:cxnLst/>
            <a:rect l="l" t="t" r="r" b="b"/>
            <a:pathLst>
              <a:path w="4065213" h="300434">
                <a:moveTo>
                  <a:pt x="0" y="0"/>
                </a:moveTo>
                <a:lnTo>
                  <a:pt x="4065213" y="0"/>
                </a:lnTo>
                <a:lnTo>
                  <a:pt x="4065213" y="300434"/>
                </a:lnTo>
                <a:lnTo>
                  <a:pt x="0" y="300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76177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81967" y="3426465"/>
            <a:ext cx="1566330" cy="1566330"/>
          </a:xfrm>
          <a:custGeom>
            <a:avLst/>
            <a:gdLst/>
            <a:ahLst/>
            <a:cxnLst/>
            <a:rect l="l" t="t" r="r" b="b"/>
            <a:pathLst>
              <a:path w="1566330" h="1566330">
                <a:moveTo>
                  <a:pt x="0" y="0"/>
                </a:moveTo>
                <a:lnTo>
                  <a:pt x="1566330" y="0"/>
                </a:lnTo>
                <a:lnTo>
                  <a:pt x="1566330" y="1566331"/>
                </a:lnTo>
                <a:lnTo>
                  <a:pt x="0" y="1566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95234" y="3549734"/>
            <a:ext cx="1660173" cy="1593766"/>
          </a:xfrm>
          <a:custGeom>
            <a:avLst/>
            <a:gdLst/>
            <a:ahLst/>
            <a:cxnLst/>
            <a:rect l="l" t="t" r="r" b="b"/>
            <a:pathLst>
              <a:path w="1660173" h="1593766">
                <a:moveTo>
                  <a:pt x="0" y="0"/>
                </a:moveTo>
                <a:lnTo>
                  <a:pt x="1660174" y="0"/>
                </a:lnTo>
                <a:lnTo>
                  <a:pt x="1660174" y="1593766"/>
                </a:lnTo>
                <a:lnTo>
                  <a:pt x="0" y="1593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3589" y="3630455"/>
            <a:ext cx="1541065" cy="1513045"/>
          </a:xfrm>
          <a:custGeom>
            <a:avLst/>
            <a:gdLst/>
            <a:ahLst/>
            <a:cxnLst/>
            <a:rect l="l" t="t" r="r" b="b"/>
            <a:pathLst>
              <a:path w="1541065" h="1513045">
                <a:moveTo>
                  <a:pt x="0" y="0"/>
                </a:moveTo>
                <a:lnTo>
                  <a:pt x="1541064" y="0"/>
                </a:lnTo>
                <a:lnTo>
                  <a:pt x="1541064" y="1513045"/>
                </a:lnTo>
                <a:lnTo>
                  <a:pt x="0" y="1513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44571" y="3573515"/>
            <a:ext cx="1366539" cy="1546203"/>
          </a:xfrm>
          <a:custGeom>
            <a:avLst/>
            <a:gdLst/>
            <a:ahLst/>
            <a:cxnLst/>
            <a:rect l="l" t="t" r="r" b="b"/>
            <a:pathLst>
              <a:path w="1366539" h="1546203">
                <a:moveTo>
                  <a:pt x="0" y="0"/>
                </a:moveTo>
                <a:lnTo>
                  <a:pt x="1366538" y="0"/>
                </a:lnTo>
                <a:lnTo>
                  <a:pt x="1366538" y="1546203"/>
                </a:lnTo>
                <a:lnTo>
                  <a:pt x="0" y="1546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49810" y="5408045"/>
            <a:ext cx="4005115" cy="2441635"/>
            <a:chOff x="0" y="-28575"/>
            <a:chExt cx="5340153" cy="325551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5340153" cy="149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50"/>
                </a:lnSpc>
                <a:spcBef>
                  <a:spcPct val="0"/>
                </a:spcBef>
              </a:pPr>
              <a:r>
                <a:rPr lang="en-US" sz="3500" dirty="0" err="1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Desarrollar</a:t>
              </a:r>
              <a:r>
                <a:rPr lang="en-US" sz="3500" dirty="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 un </a:t>
              </a:r>
              <a:r>
                <a:rPr lang="en-US" sz="3500" dirty="0" err="1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prototipo</a:t>
              </a:r>
              <a:r>
                <a:rPr lang="en-US" sz="3500" dirty="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677539"/>
              <a:ext cx="5340153" cy="1549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Con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enfoque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inicial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en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verdulerías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escalable</a:t>
              </a:r>
              <a:endPara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(8,5 meses)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26374" y="5408045"/>
            <a:ext cx="4005115" cy="2441635"/>
            <a:chOff x="0" y="-28575"/>
            <a:chExt cx="5340153" cy="325551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5340153" cy="149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5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Capacitar en marketing digital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677539"/>
              <a:ext cx="5340153" cy="1549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Divulgación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y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promoción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de la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herramienta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en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el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sector</a:t>
              </a:r>
            </a:p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(4 meses)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69175" y="5408045"/>
            <a:ext cx="4005115" cy="2441635"/>
            <a:chOff x="0" y="-28575"/>
            <a:chExt cx="5340153" cy="325551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5340153" cy="149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5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Lanzar la versión validada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677539"/>
              <a:ext cx="5340153" cy="1549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Posicionarla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como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valor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agregado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 la </a:t>
              </a: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economía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local</a:t>
              </a:r>
            </a:p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(5 meses)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45740" y="5408045"/>
            <a:ext cx="4005115" cy="2044091"/>
            <a:chOff x="0" y="-28575"/>
            <a:chExt cx="5340153" cy="272545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8575"/>
              <a:ext cx="5340153" cy="149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5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Recuperar datos del uso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677539"/>
              <a:ext cx="5340153" cy="1019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 err="1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Mejora</a:t>
              </a: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continua</a:t>
              </a:r>
            </a:p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(2 meses)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9144280" y="3517035"/>
            <a:ext cx="9144000" cy="6314577"/>
          </a:xfrm>
          <a:prstGeom prst="rect">
            <a:avLst/>
          </a:prstGeom>
          <a:solidFill>
            <a:srgbClr val="FFB923"/>
          </a:solidFill>
        </p:spPr>
      </p:sp>
      <p:sp>
        <p:nvSpPr>
          <p:cNvPr id="3" name="Freeform 3"/>
          <p:cNvSpPr/>
          <p:nvPr/>
        </p:nvSpPr>
        <p:spPr>
          <a:xfrm>
            <a:off x="280" y="3517035"/>
            <a:ext cx="9144000" cy="6314577"/>
          </a:xfrm>
          <a:custGeom>
            <a:avLst/>
            <a:gdLst/>
            <a:ahLst/>
            <a:cxnLst/>
            <a:rect l="l" t="t" r="r" b="b"/>
            <a:pathLst>
              <a:path w="9144000" h="6314577">
                <a:moveTo>
                  <a:pt x="0" y="0"/>
                </a:moveTo>
                <a:lnTo>
                  <a:pt x="9144000" y="0"/>
                </a:lnTo>
                <a:lnTo>
                  <a:pt x="9144000" y="6314577"/>
                </a:lnTo>
                <a:lnTo>
                  <a:pt x="0" y="631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1825" r="-18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25847" y="4814886"/>
            <a:ext cx="3480800" cy="3480800"/>
          </a:xfrm>
          <a:custGeom>
            <a:avLst/>
            <a:gdLst/>
            <a:ahLst/>
            <a:cxnLst/>
            <a:rect l="l" t="t" r="r" b="b"/>
            <a:pathLst>
              <a:path w="3480800" h="3480800">
                <a:moveTo>
                  <a:pt x="0" y="0"/>
                </a:moveTo>
                <a:lnTo>
                  <a:pt x="3480800" y="0"/>
                </a:lnTo>
                <a:lnTo>
                  <a:pt x="3480800" y="3480800"/>
                </a:lnTo>
                <a:lnTo>
                  <a:pt x="0" y="3480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622559" y="9800966"/>
            <a:ext cx="18910559" cy="1397557"/>
          </a:xfrm>
          <a:custGeom>
            <a:avLst/>
            <a:gdLst/>
            <a:ahLst/>
            <a:cxnLst/>
            <a:rect l="l" t="t" r="r" b="b"/>
            <a:pathLst>
              <a:path w="18910559" h="1397557">
                <a:moveTo>
                  <a:pt x="18910560" y="0"/>
                </a:moveTo>
                <a:lnTo>
                  <a:pt x="0" y="0"/>
                </a:lnTo>
                <a:lnTo>
                  <a:pt x="0" y="1397557"/>
                </a:lnTo>
                <a:lnTo>
                  <a:pt x="18910560" y="1397557"/>
                </a:lnTo>
                <a:lnTo>
                  <a:pt x="189105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71" t="-308623" r="-7088" b="-104273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2446785"/>
            <a:ext cx="7315200" cy="1729047"/>
          </a:xfrm>
          <a:custGeom>
            <a:avLst/>
            <a:gdLst/>
            <a:ahLst/>
            <a:cxnLst/>
            <a:rect l="l" t="t" r="r" b="b"/>
            <a:pathLst>
              <a:path w="7315200" h="1729047">
                <a:moveTo>
                  <a:pt x="0" y="0"/>
                </a:moveTo>
                <a:lnTo>
                  <a:pt x="7315200" y="0"/>
                </a:lnTo>
                <a:lnTo>
                  <a:pt x="7315200" y="1729048"/>
                </a:lnTo>
                <a:lnTo>
                  <a:pt x="0" y="1729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09228" y="5920015"/>
            <a:ext cx="3070104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Aborda las problemáticas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9215" y="627267"/>
            <a:ext cx="1399012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19"/>
              </a:lnSpc>
              <a:spcBef>
                <a:spcPct val="0"/>
              </a:spcBef>
            </a:pPr>
            <a:r>
              <a:rPr lang="en-US" sz="8199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Nuestra propuesta de valor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6138" y="8170785"/>
            <a:ext cx="5011478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Dinamiza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la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economía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local 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(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recuperar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parte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los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costos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0502" y="2610904"/>
            <a:ext cx="6303557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Conexión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potenciada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por las TICs entre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comercios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y personas para un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mejor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flujo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de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los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alimentos</a:t>
            </a:r>
            <a:endParaRPr lang="en-US" sz="2599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5590" y="5611424"/>
            <a:ext cx="6954578" cy="36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Personas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conocer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la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disponibidad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en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tiempo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real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4812" y="6665505"/>
            <a:ext cx="610549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Incentiva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consumo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variedad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alimentos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y reduce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el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desperdicio</a:t>
            </a:r>
            <a:endParaRPr lang="en-US" sz="2199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960817" y="6860951"/>
            <a:ext cx="7395449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Potencial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generación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emprendimientos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sociales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o PYMES, clusters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44660" y="9132447"/>
            <a:ext cx="610549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Sistema de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Incentivos</a:t>
            </a:r>
            <a:endParaRPr lang="en-US" sz="2199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906647" y="5566357"/>
            <a:ext cx="713419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Espacio digital para la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comunicación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efectiva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y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eficiente</a:t>
            </a:r>
            <a:endParaRPr lang="en-US" sz="2199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(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transparencia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)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68547" y="4380230"/>
            <a:ext cx="610549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Reducción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residuos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y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emisiones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GEI 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(6 t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metano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por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mes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9361" y="4560977"/>
            <a:ext cx="610549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Articulación</a:t>
            </a:r>
            <a:r>
              <a:rPr lang="en-US" sz="21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sectores</a:t>
            </a:r>
            <a:endParaRPr lang="en-US" sz="2199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125200" y="8242523"/>
            <a:ext cx="610549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Recuperación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datos</a:t>
            </a:r>
            <a:r>
              <a:rPr lang="en-US" sz="21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métricas</a:t>
            </a:r>
            <a:endParaRPr lang="en-US" sz="2199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058680" y="2413840"/>
            <a:ext cx="7315200" cy="1729047"/>
          </a:xfrm>
          <a:custGeom>
            <a:avLst/>
            <a:gdLst/>
            <a:ahLst/>
            <a:cxnLst/>
            <a:rect l="l" t="t" r="r" b="b"/>
            <a:pathLst>
              <a:path w="7315200" h="1729047">
                <a:moveTo>
                  <a:pt x="0" y="0"/>
                </a:moveTo>
                <a:lnTo>
                  <a:pt x="7315200" y="0"/>
                </a:lnTo>
                <a:lnTo>
                  <a:pt x="7315200" y="1729047"/>
                </a:lnTo>
                <a:lnTo>
                  <a:pt x="0" y="17290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329704" y="2747991"/>
            <a:ext cx="6644335" cy="88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Potencia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la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economía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circular y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competitividad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en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Turrialba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3999" y="-241693"/>
            <a:ext cx="18555999" cy="2659295"/>
          </a:xfrm>
          <a:prstGeom prst="rect">
            <a:avLst/>
          </a:prstGeom>
          <a:solidFill>
            <a:srgbClr val="FFB923"/>
          </a:solidFill>
        </p:spPr>
      </p:sp>
      <p:sp>
        <p:nvSpPr>
          <p:cNvPr id="3" name="AutoShape 3"/>
          <p:cNvSpPr/>
          <p:nvPr/>
        </p:nvSpPr>
        <p:spPr>
          <a:xfrm rot="-5400000">
            <a:off x="996876" y="5099900"/>
            <a:ext cx="962162" cy="0"/>
          </a:xfrm>
          <a:prstGeom prst="line">
            <a:avLst/>
          </a:prstGeom>
          <a:ln w="28575" cap="rnd">
            <a:solidFill>
              <a:srgbClr val="000000">
                <a:alpha val="44706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5400000">
            <a:off x="1249357" y="3819599"/>
            <a:ext cx="457200" cy="457588"/>
          </a:xfrm>
          <a:custGeom>
            <a:avLst/>
            <a:gdLst/>
            <a:ahLst/>
            <a:cxnLst/>
            <a:rect l="l" t="t" r="r" b="b"/>
            <a:pathLst>
              <a:path w="457200" h="457588">
                <a:moveTo>
                  <a:pt x="0" y="0"/>
                </a:moveTo>
                <a:lnTo>
                  <a:pt x="457200" y="0"/>
                </a:lnTo>
                <a:lnTo>
                  <a:pt x="457200" y="457588"/>
                </a:lnTo>
                <a:lnTo>
                  <a:pt x="0" y="457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996876" y="7231490"/>
            <a:ext cx="962162" cy="0"/>
          </a:xfrm>
          <a:prstGeom prst="line">
            <a:avLst/>
          </a:prstGeom>
          <a:ln w="28575" cap="rnd">
            <a:solidFill>
              <a:srgbClr val="000000">
                <a:alpha val="44706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9601943" y="5099900"/>
            <a:ext cx="962162" cy="0"/>
          </a:xfrm>
          <a:prstGeom prst="line">
            <a:avLst/>
          </a:prstGeom>
          <a:ln w="28575" cap="rnd">
            <a:solidFill>
              <a:srgbClr val="000000">
                <a:alpha val="44706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81798" y="3609777"/>
            <a:ext cx="792318" cy="792318"/>
          </a:xfrm>
          <a:custGeom>
            <a:avLst/>
            <a:gdLst/>
            <a:ahLst/>
            <a:cxnLst/>
            <a:rect l="l" t="t" r="r" b="b"/>
            <a:pathLst>
              <a:path w="792318" h="792318">
                <a:moveTo>
                  <a:pt x="0" y="0"/>
                </a:moveTo>
                <a:lnTo>
                  <a:pt x="792318" y="0"/>
                </a:lnTo>
                <a:lnTo>
                  <a:pt x="792318" y="792318"/>
                </a:lnTo>
                <a:lnTo>
                  <a:pt x="0" y="792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9234" y="8105608"/>
            <a:ext cx="447517" cy="1017084"/>
          </a:xfrm>
          <a:custGeom>
            <a:avLst/>
            <a:gdLst/>
            <a:ahLst/>
            <a:cxnLst/>
            <a:rect l="l" t="t" r="r" b="b"/>
            <a:pathLst>
              <a:path w="447517" h="1017084">
                <a:moveTo>
                  <a:pt x="0" y="0"/>
                </a:moveTo>
                <a:lnTo>
                  <a:pt x="447517" y="0"/>
                </a:lnTo>
                <a:lnTo>
                  <a:pt x="447517" y="1017083"/>
                </a:lnTo>
                <a:lnTo>
                  <a:pt x="0" y="1017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6996" y="3543297"/>
            <a:ext cx="932057" cy="925279"/>
          </a:xfrm>
          <a:custGeom>
            <a:avLst/>
            <a:gdLst/>
            <a:ahLst/>
            <a:cxnLst/>
            <a:rect l="l" t="t" r="r" b="b"/>
            <a:pathLst>
              <a:path w="932057" h="925279">
                <a:moveTo>
                  <a:pt x="0" y="0"/>
                </a:moveTo>
                <a:lnTo>
                  <a:pt x="932057" y="0"/>
                </a:lnTo>
                <a:lnTo>
                  <a:pt x="932057" y="925279"/>
                </a:lnTo>
                <a:lnTo>
                  <a:pt x="0" y="9252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58733" y="6025379"/>
            <a:ext cx="928696" cy="978511"/>
          </a:xfrm>
          <a:custGeom>
            <a:avLst/>
            <a:gdLst/>
            <a:ahLst/>
            <a:cxnLst/>
            <a:rect l="l" t="t" r="r" b="b"/>
            <a:pathLst>
              <a:path w="928696" h="978511">
                <a:moveTo>
                  <a:pt x="0" y="0"/>
                </a:moveTo>
                <a:lnTo>
                  <a:pt x="928696" y="0"/>
                </a:lnTo>
                <a:lnTo>
                  <a:pt x="928696" y="978511"/>
                </a:lnTo>
                <a:lnTo>
                  <a:pt x="0" y="978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4186" y="5805689"/>
            <a:ext cx="1250096" cy="748587"/>
          </a:xfrm>
          <a:custGeom>
            <a:avLst/>
            <a:gdLst/>
            <a:ahLst/>
            <a:cxnLst/>
            <a:rect l="l" t="t" r="r" b="b"/>
            <a:pathLst>
              <a:path w="1250096" h="748587">
                <a:moveTo>
                  <a:pt x="0" y="0"/>
                </a:moveTo>
                <a:lnTo>
                  <a:pt x="1250097" y="0"/>
                </a:lnTo>
                <a:lnTo>
                  <a:pt x="1250097" y="748587"/>
                </a:lnTo>
                <a:lnTo>
                  <a:pt x="0" y="7485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49163" y="612376"/>
            <a:ext cx="12621682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spc="-139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Elementos innovadores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45774" y="3715018"/>
            <a:ext cx="6105492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80"/>
              </a:lnSpc>
              <a:spcBef>
                <a:spcPct val="0"/>
              </a:spcBef>
            </a:pPr>
            <a:r>
              <a:rPr lang="en-US" sz="2600" spc="104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NO EXISTE EN COSTA RICA UNA HERRAMIENTA SIMILAR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45774" y="4655014"/>
            <a:ext cx="610549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Nuevos segmentos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45774" y="7978197"/>
            <a:ext cx="6105492" cy="126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80"/>
              </a:lnSpc>
              <a:spcBef>
                <a:spcPct val="0"/>
              </a:spcBef>
            </a:pPr>
            <a:r>
              <a:rPr lang="en-US" sz="2600" spc="104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CONCEPTUALIZACIÓN DE LA INNOVACIÓN BASADA EN LA PERSONA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650841" y="3724543"/>
            <a:ext cx="6105492" cy="1355104"/>
            <a:chOff x="0" y="0"/>
            <a:chExt cx="8140656" cy="180680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8140656" cy="110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80"/>
                </a:lnSpc>
                <a:spcBef>
                  <a:spcPct val="0"/>
                </a:spcBef>
              </a:pPr>
              <a:r>
                <a:rPr lang="en-US" sz="2600" spc="104">
                  <a:solidFill>
                    <a:srgbClr val="000000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ENFOCADO A LA ACCIÓN CON EL PROTOTIPO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322513"/>
              <a:ext cx="8140656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Un primer modelo útil, iterativo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650841" y="5856132"/>
            <a:ext cx="6105492" cy="1317004"/>
            <a:chOff x="0" y="0"/>
            <a:chExt cx="8140656" cy="1756006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8140656" cy="536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80"/>
                </a:lnSpc>
                <a:spcBef>
                  <a:spcPct val="0"/>
                </a:spcBef>
              </a:pPr>
              <a:r>
                <a:rPr lang="en-US" sz="2600" spc="104">
                  <a:solidFill>
                    <a:srgbClr val="000000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POTENCIAL DE REPLICABILIDAD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51013"/>
              <a:ext cx="8140656" cy="1004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Hacia nuevas categorías de sectores comerciales y productos, o a nivel nacional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45774" y="5685945"/>
            <a:ext cx="6105492" cy="1783729"/>
            <a:chOff x="0" y="0"/>
            <a:chExt cx="8140656" cy="2378306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"/>
              <a:ext cx="8140656" cy="1679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80"/>
                </a:lnSpc>
                <a:spcBef>
                  <a:spcPct val="0"/>
                </a:spcBef>
              </a:pPr>
              <a:r>
                <a:rPr lang="en-US" sz="2600" spc="104">
                  <a:solidFill>
                    <a:srgbClr val="000000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CANAL DE COMERCIALIZACIÓN DE ALIMENTOS DIGITAL, CIRCULAR E INCLUSIVO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894013"/>
              <a:ext cx="8140656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Transforma servicios y desafía prácticas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072" y="6670774"/>
            <a:ext cx="731003" cy="760368"/>
            <a:chOff x="0" y="0"/>
            <a:chExt cx="974670" cy="101382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974670" cy="1013824"/>
            </a:xfrm>
            <a:prstGeom prst="rect">
              <a:avLst/>
            </a:prstGeom>
            <a:solidFill>
              <a:srgbClr val="FFB92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94570" y="64529"/>
              <a:ext cx="585531" cy="8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02"/>
                </a:lnSpc>
                <a:spcBef>
                  <a:spcPct val="0"/>
                </a:spcBef>
              </a:pPr>
              <a:r>
                <a:rPr lang="en-US" sz="3924" spc="156">
                  <a:solidFill>
                    <a:srgbClr val="000000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2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3072" y="2578119"/>
            <a:ext cx="731003" cy="760368"/>
            <a:chOff x="0" y="0"/>
            <a:chExt cx="974670" cy="101382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74670" cy="1013824"/>
            </a:xfrm>
            <a:prstGeom prst="rect">
              <a:avLst/>
            </a:prstGeom>
            <a:solidFill>
              <a:srgbClr val="FFB92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4570" y="64529"/>
              <a:ext cx="585531" cy="8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02"/>
                </a:lnSpc>
                <a:spcBef>
                  <a:spcPct val="0"/>
                </a:spcBef>
              </a:pPr>
              <a:r>
                <a:rPr lang="en-US" sz="3924" u="none" spc="156">
                  <a:solidFill>
                    <a:srgbClr val="000000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1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285702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5836764" y="677458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2" y="0"/>
                </a:lnTo>
                <a:lnTo>
                  <a:pt x="689712" y="702484"/>
                </a:lnTo>
                <a:lnTo>
                  <a:pt x="0" y="70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83136" y="2085939"/>
            <a:ext cx="4947241" cy="7043117"/>
          </a:xfrm>
          <a:custGeom>
            <a:avLst/>
            <a:gdLst/>
            <a:ahLst/>
            <a:cxnLst/>
            <a:rect l="l" t="t" r="r" b="b"/>
            <a:pathLst>
              <a:path w="4947241" h="7043117">
                <a:moveTo>
                  <a:pt x="0" y="0"/>
                </a:moveTo>
                <a:lnTo>
                  <a:pt x="4947242" y="0"/>
                </a:lnTo>
                <a:lnTo>
                  <a:pt x="4947242" y="7043117"/>
                </a:lnTo>
                <a:lnTo>
                  <a:pt x="0" y="7043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92649" y="594360"/>
            <a:ext cx="13396559" cy="8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</a:pPr>
            <a:r>
              <a:rPr lang="en-US" sz="5100" spc="-102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Alineamiento del proyecto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66171" y="2578119"/>
            <a:ext cx="6524757" cy="3493649"/>
            <a:chOff x="0" y="0"/>
            <a:chExt cx="8699676" cy="465819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8699676" cy="261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Plan Municipal para la Gestión Integral de Residuos Sólidos del cantón de Turrialba (PMGIRS) 2021-2031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750447"/>
              <a:ext cx="8699676" cy="185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Ejes estratégicos: 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2. Valorización de residuos sólidos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3. Educación ambiental</a:t>
              </a: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5. Economía Circular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6646" y="6670774"/>
            <a:ext cx="7502145" cy="2458282"/>
            <a:chOff x="0" y="0"/>
            <a:chExt cx="10002860" cy="327770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10002860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Hoja de Ruta de Economía Circular del cantón de Turrialba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418217"/>
              <a:ext cx="10002860" cy="185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Promover los encadenamientos para el mayor aprovechamiento de los alimentos, reducir la pérdida y el desperdicio y cerrar el ciclo de los residuos.</a:t>
              </a:r>
            </a:p>
            <a:p>
              <a:pPr algn="l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764" y="1338931"/>
            <a:ext cx="14773700" cy="901089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1285702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1" t="-308623" r="-7088" b="-104273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06378" y="665567"/>
            <a:ext cx="12769772" cy="2020557"/>
            <a:chOff x="0" y="0"/>
            <a:chExt cx="17026362" cy="2694076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7026362" cy="1429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12"/>
                </a:lnSpc>
                <a:spcBef>
                  <a:spcPct val="0"/>
                </a:spcBef>
              </a:pPr>
              <a:r>
                <a:rPr lang="en-US" sz="7374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Requisitos de financiamiento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55901"/>
              <a:ext cx="17026362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9812862" y="3818764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0" r="-3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621357" y="3413682"/>
            <a:ext cx="6381706" cy="2188016"/>
            <a:chOff x="0" y="0"/>
            <a:chExt cx="8508941" cy="2917354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850894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Inversión de $72 743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1436"/>
              <a:ext cx="8508941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4"/>
                </a:lnSpc>
              </a:pPr>
              <a:r>
                <a:rPr lang="en-US" sz="2124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Desarrollo de software: $51.800</a:t>
              </a:r>
            </a:p>
            <a:p>
              <a:pPr algn="l">
                <a:lnSpc>
                  <a:spcPts val="2974"/>
                </a:lnSpc>
              </a:pPr>
              <a:r>
                <a:rPr lang="en-US" sz="2124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Capacitación en marketing digital: $1.500</a:t>
              </a:r>
            </a:p>
            <a:p>
              <a:pPr algn="l">
                <a:lnSpc>
                  <a:spcPts val="2974"/>
                </a:lnSpc>
              </a:pPr>
              <a:r>
                <a:rPr lang="en-US" sz="2124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Contrapartida municipal: $19.443</a:t>
              </a:r>
            </a:p>
            <a:p>
              <a:pPr algn="l">
                <a:lnSpc>
                  <a:spcPts val="2974"/>
                </a:lnSpc>
              </a:pPr>
              <a:endParaRPr lang="en-US" sz="212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3999" y="-241693"/>
            <a:ext cx="18555999" cy="2659295"/>
          </a:xfrm>
          <a:prstGeom prst="rect">
            <a:avLst/>
          </a:prstGeom>
          <a:solidFill>
            <a:srgbClr val="FFB923"/>
          </a:solidFill>
        </p:spPr>
      </p:sp>
      <p:grpSp>
        <p:nvGrpSpPr>
          <p:cNvPr id="3" name="Group 3"/>
          <p:cNvGrpSpPr/>
          <p:nvPr/>
        </p:nvGrpSpPr>
        <p:grpSpPr>
          <a:xfrm>
            <a:off x="2799477" y="3539620"/>
            <a:ext cx="2358804" cy="235880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3617" b="-11905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099877" y="8034608"/>
            <a:ext cx="1108487" cy="1520210"/>
          </a:xfrm>
          <a:custGeom>
            <a:avLst/>
            <a:gdLst/>
            <a:ahLst/>
            <a:cxnLst/>
            <a:rect l="l" t="t" r="r" b="b"/>
            <a:pathLst>
              <a:path w="1108487" h="1520210">
                <a:moveTo>
                  <a:pt x="0" y="0"/>
                </a:moveTo>
                <a:lnTo>
                  <a:pt x="1108487" y="0"/>
                </a:lnTo>
                <a:lnTo>
                  <a:pt x="1108487" y="1520211"/>
                </a:lnTo>
                <a:lnTo>
                  <a:pt x="0" y="1520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674581" y="3539620"/>
            <a:ext cx="2480646" cy="24806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8996" b="-3899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2891200" y="3539620"/>
            <a:ext cx="2480646" cy="24806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6747" b="-167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69660" y="460375"/>
            <a:ext cx="7710186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49"/>
              </a:lnSpc>
              <a:spcBef>
                <a:spcPct val="0"/>
              </a:spcBef>
            </a:pPr>
            <a:r>
              <a:rPr lang="en-US" sz="8499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El equipo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9660" y="1487994"/>
            <a:ext cx="7710186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Somos un equipo multidisciplinario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8364" y="2699865"/>
            <a:ext cx="7710186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Equipo municipal: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87764" y="5921245"/>
            <a:ext cx="4182229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MAP Ing. Lorena Vallejo Chaverri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Enc. de Gestión de Residuos Sólidos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Ingeniera Ambiental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Máster en Administración de Proyectos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31042" y="6043087"/>
            <a:ext cx="4264372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Ing. Nelson Gamboa Calderón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Enc. de Tecnologías de Información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Ingeniero en Sistemas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56461" y="5982166"/>
            <a:ext cx="4550123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Fabián Cambronero Aguilar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Asistente Gestión de Residuos Sólidos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Est. Ingeniería Química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99995" y="7986983"/>
            <a:ext cx="8788128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Ing. Iveth Cerdas Salas, </a:t>
            </a:r>
            <a:r>
              <a:rPr lang="en-US" sz="20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Vicealcaldesa Municipal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Ing. Alexander Rodríguez Vargas, </a:t>
            </a:r>
            <a:r>
              <a:rPr lang="en-US" sz="20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Jefatura de Servicios Municipales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Elmer Salazar, </a:t>
            </a:r>
            <a:r>
              <a:rPr lang="en-US" sz="20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Encargado de Turismo y Oficina de Apoyo a PYMES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Mauricio Fuentes, </a:t>
            </a:r>
            <a:r>
              <a:rPr lang="en-US" sz="200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Encargado de Patentes Municipales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503" y="-262325"/>
            <a:ext cx="6335537" cy="10811649"/>
          </a:xfrm>
          <a:prstGeom prst="rect">
            <a:avLst/>
          </a:prstGeom>
          <a:solidFill>
            <a:srgbClr val="FFB923"/>
          </a:solidFill>
        </p:spPr>
      </p:sp>
      <p:sp>
        <p:nvSpPr>
          <p:cNvPr id="3" name="AutoShape 3"/>
          <p:cNvSpPr/>
          <p:nvPr/>
        </p:nvSpPr>
        <p:spPr>
          <a:xfrm>
            <a:off x="7305847" y="4882978"/>
            <a:ext cx="9953453" cy="0"/>
          </a:xfrm>
          <a:prstGeom prst="line">
            <a:avLst/>
          </a:prstGeom>
          <a:ln w="19050" cap="rnd">
            <a:solidFill>
              <a:srgbClr val="FFB92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925621" y="1268770"/>
            <a:ext cx="4201793" cy="3008701"/>
            <a:chOff x="0" y="0"/>
            <a:chExt cx="5602390" cy="4011601"/>
          </a:xfrm>
        </p:grpSpPr>
        <p:sp>
          <p:nvSpPr>
            <p:cNvPr id="5" name="Freeform 5"/>
            <p:cNvSpPr/>
            <p:nvPr/>
          </p:nvSpPr>
          <p:spPr>
            <a:xfrm>
              <a:off x="0" y="3648638"/>
              <a:ext cx="4911312" cy="362963"/>
            </a:xfrm>
            <a:custGeom>
              <a:avLst/>
              <a:gdLst/>
              <a:ahLst/>
              <a:cxnLst/>
              <a:rect l="l" t="t" r="r" b="b"/>
              <a:pathLst>
                <a:path w="4911312" h="362963">
                  <a:moveTo>
                    <a:pt x="0" y="0"/>
                  </a:moveTo>
                  <a:lnTo>
                    <a:pt x="4911312" y="0"/>
                  </a:lnTo>
                  <a:lnTo>
                    <a:pt x="4911312" y="362963"/>
                  </a:lnTo>
                  <a:lnTo>
                    <a:pt x="0" y="36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1" t="-308623" r="-7088" b="-1042730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5602390" cy="2871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59"/>
                </a:lnSpc>
                <a:spcBef>
                  <a:spcPct val="0"/>
                </a:spcBef>
              </a:pPr>
              <a:r>
                <a:rPr lang="en-US" sz="7599">
                  <a:solidFill>
                    <a:srgbClr val="FFFFFF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El problema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7305847" y="495617"/>
            <a:ext cx="5484797" cy="2277504"/>
          </a:xfrm>
          <a:custGeom>
            <a:avLst/>
            <a:gdLst/>
            <a:ahLst/>
            <a:cxnLst/>
            <a:rect l="l" t="t" r="r" b="b"/>
            <a:pathLst>
              <a:path w="5484797" h="2277504">
                <a:moveTo>
                  <a:pt x="0" y="0"/>
                </a:moveTo>
                <a:lnTo>
                  <a:pt x="5484797" y="0"/>
                </a:lnTo>
                <a:lnTo>
                  <a:pt x="5484797" y="2277503"/>
                </a:lnTo>
                <a:lnTo>
                  <a:pt x="0" y="2277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9093" b="-1453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05847" y="5229398"/>
            <a:ext cx="995345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3.998 toneladas por día de residuos en Costa Rica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5847" y="7077248"/>
            <a:ext cx="995345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Un 53% es orgánico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5847" y="8166273"/>
            <a:ext cx="995345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Son los principales responsables de malos olores, lixiviados y emisiones de gases de efecto invernadero (GEI).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305847" y="2938220"/>
            <a:ext cx="9953453" cy="1162904"/>
            <a:chOff x="0" y="0"/>
            <a:chExt cx="13271271" cy="155053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13271271" cy="729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52"/>
                </a:lnSpc>
                <a:spcBef>
                  <a:spcPct val="0"/>
                </a:spcBef>
              </a:pPr>
              <a:r>
                <a:rPr lang="en-US" sz="3425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Patrones de producción - consumo - desecho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06014"/>
              <a:ext cx="13271271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Economía lineal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503" y="-262325"/>
            <a:ext cx="6335537" cy="10811649"/>
          </a:xfrm>
          <a:prstGeom prst="rect">
            <a:avLst/>
          </a:prstGeom>
          <a:solidFill>
            <a:srgbClr val="FFB923"/>
          </a:solidFill>
        </p:spPr>
      </p:sp>
      <p:sp>
        <p:nvSpPr>
          <p:cNvPr id="3" name="AutoShape 3"/>
          <p:cNvSpPr/>
          <p:nvPr/>
        </p:nvSpPr>
        <p:spPr>
          <a:xfrm>
            <a:off x="7305847" y="4882978"/>
            <a:ext cx="9953453" cy="0"/>
          </a:xfrm>
          <a:prstGeom prst="line">
            <a:avLst/>
          </a:prstGeom>
          <a:ln w="19050" cap="rnd">
            <a:solidFill>
              <a:srgbClr val="FFB92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925621" y="1268770"/>
            <a:ext cx="4201793" cy="3008701"/>
            <a:chOff x="0" y="0"/>
            <a:chExt cx="5602390" cy="4011601"/>
          </a:xfrm>
        </p:grpSpPr>
        <p:sp>
          <p:nvSpPr>
            <p:cNvPr id="5" name="Freeform 5"/>
            <p:cNvSpPr/>
            <p:nvPr/>
          </p:nvSpPr>
          <p:spPr>
            <a:xfrm>
              <a:off x="0" y="3648638"/>
              <a:ext cx="4911312" cy="362963"/>
            </a:xfrm>
            <a:custGeom>
              <a:avLst/>
              <a:gdLst/>
              <a:ahLst/>
              <a:cxnLst/>
              <a:rect l="l" t="t" r="r" b="b"/>
              <a:pathLst>
                <a:path w="4911312" h="362963">
                  <a:moveTo>
                    <a:pt x="0" y="0"/>
                  </a:moveTo>
                  <a:lnTo>
                    <a:pt x="4911312" y="0"/>
                  </a:lnTo>
                  <a:lnTo>
                    <a:pt x="4911312" y="362963"/>
                  </a:lnTo>
                  <a:lnTo>
                    <a:pt x="0" y="36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1" t="-308623" r="-7088" b="-1042730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5602390" cy="2871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59"/>
                </a:lnSpc>
                <a:spcBef>
                  <a:spcPct val="0"/>
                </a:spcBef>
              </a:pPr>
              <a:r>
                <a:rPr lang="en-US" sz="7599">
                  <a:solidFill>
                    <a:srgbClr val="FFFFFF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El problema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6053034" y="0"/>
            <a:ext cx="12234966" cy="2799166"/>
          </a:xfrm>
          <a:custGeom>
            <a:avLst/>
            <a:gdLst/>
            <a:ahLst/>
            <a:cxnLst/>
            <a:rect l="l" t="t" r="r" b="b"/>
            <a:pathLst>
              <a:path w="12234966" h="2799166">
                <a:moveTo>
                  <a:pt x="0" y="0"/>
                </a:moveTo>
                <a:lnTo>
                  <a:pt x="12234966" y="0"/>
                </a:lnTo>
                <a:lnTo>
                  <a:pt x="12234966" y="2799166"/>
                </a:lnTo>
                <a:lnTo>
                  <a:pt x="0" y="279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455" b="-13236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05847" y="5229398"/>
            <a:ext cx="995345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32 t por día de residuos en Turrialba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5847" y="7210598"/>
            <a:ext cx="995345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Orgánico representa entre el 50,5 - 74,3%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5847" y="8495030"/>
            <a:ext cx="995345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Del total de residuos generados por día entre un 10,6% a 12,2 % representa restos de frutas y vegetales (3,9 t/día).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305847" y="3035148"/>
            <a:ext cx="10316907" cy="1611849"/>
            <a:chOff x="0" y="0"/>
            <a:chExt cx="13755877" cy="21491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13755877" cy="1478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52"/>
                </a:lnSpc>
                <a:spcBef>
                  <a:spcPct val="0"/>
                </a:spcBef>
              </a:pPr>
              <a:r>
                <a:rPr lang="en-US" sz="3425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Turrialba: Economía lineal + desperdicio de alimentos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64839"/>
              <a:ext cx="13755877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Generación significativa de residuos orgánicos y sus impactos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503" y="-262325"/>
            <a:ext cx="6335537" cy="10811649"/>
          </a:xfrm>
          <a:prstGeom prst="rect">
            <a:avLst/>
          </a:prstGeom>
          <a:solidFill>
            <a:srgbClr val="FFB923"/>
          </a:solidFill>
        </p:spPr>
      </p:sp>
      <p:sp>
        <p:nvSpPr>
          <p:cNvPr id="3" name="AutoShape 3"/>
          <p:cNvSpPr/>
          <p:nvPr/>
        </p:nvSpPr>
        <p:spPr>
          <a:xfrm>
            <a:off x="7305847" y="4882978"/>
            <a:ext cx="9953453" cy="0"/>
          </a:xfrm>
          <a:prstGeom prst="line">
            <a:avLst/>
          </a:prstGeom>
          <a:ln w="19050" cap="rnd">
            <a:solidFill>
              <a:srgbClr val="FFB92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784369" y="550313"/>
            <a:ext cx="4201793" cy="3008701"/>
            <a:chOff x="0" y="0"/>
            <a:chExt cx="5602390" cy="4011601"/>
          </a:xfrm>
        </p:grpSpPr>
        <p:sp>
          <p:nvSpPr>
            <p:cNvPr id="5" name="Freeform 5"/>
            <p:cNvSpPr/>
            <p:nvPr/>
          </p:nvSpPr>
          <p:spPr>
            <a:xfrm>
              <a:off x="0" y="3648638"/>
              <a:ext cx="4911312" cy="362963"/>
            </a:xfrm>
            <a:custGeom>
              <a:avLst/>
              <a:gdLst/>
              <a:ahLst/>
              <a:cxnLst/>
              <a:rect l="l" t="t" r="r" b="b"/>
              <a:pathLst>
                <a:path w="4911312" h="362963">
                  <a:moveTo>
                    <a:pt x="0" y="0"/>
                  </a:moveTo>
                  <a:lnTo>
                    <a:pt x="4911312" y="0"/>
                  </a:lnTo>
                  <a:lnTo>
                    <a:pt x="4911312" y="362963"/>
                  </a:lnTo>
                  <a:lnTo>
                    <a:pt x="0" y="36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1" t="-308623" r="-7088" b="-1042730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5602390" cy="2871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59"/>
                </a:lnSpc>
                <a:spcBef>
                  <a:spcPct val="0"/>
                </a:spcBef>
              </a:pPr>
              <a:r>
                <a:rPr lang="en-US" sz="7599">
                  <a:solidFill>
                    <a:srgbClr val="FFFFFF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El problema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-24000">
            <a:off x="6042908" y="-42672"/>
            <a:ext cx="12255217" cy="3028704"/>
          </a:xfrm>
          <a:custGeom>
            <a:avLst/>
            <a:gdLst/>
            <a:ahLst/>
            <a:cxnLst/>
            <a:rect l="l" t="t" r="r" b="b"/>
            <a:pathLst>
              <a:path w="12255217" h="3028704">
                <a:moveTo>
                  <a:pt x="20549" y="0"/>
                </a:moveTo>
                <a:lnTo>
                  <a:pt x="12255217" y="85416"/>
                </a:lnTo>
                <a:lnTo>
                  <a:pt x="12234669" y="3028704"/>
                </a:lnTo>
                <a:lnTo>
                  <a:pt x="0" y="2943289"/>
                </a:lnTo>
                <a:lnTo>
                  <a:pt x="20549" y="0"/>
                </a:lnTo>
                <a:close/>
              </a:path>
            </a:pathLst>
          </a:custGeom>
          <a:blipFill>
            <a:blip r:embed="rId4"/>
            <a:stretch>
              <a:fillRect l="-5446" t="-145613" r="-11672" b="-12545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305847" y="5143500"/>
            <a:ext cx="995345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Generan individualmente un promedio de 1.367 kg de residuos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5847" y="7077248"/>
            <a:ext cx="9953453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Las 87 en total generan al mes alrededor de 119 t de residuos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05847" y="8613948"/>
            <a:ext cx="995345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Estas aportan junto con los supermercados, la mayor parte del material biodegradable del sector comercial.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305847" y="3227597"/>
            <a:ext cx="9953453" cy="1049874"/>
            <a:chOff x="0" y="0"/>
            <a:chExt cx="13271271" cy="139983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8100"/>
              <a:ext cx="13271271" cy="729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52"/>
                </a:lnSpc>
                <a:spcBef>
                  <a:spcPct val="0"/>
                </a:spcBef>
              </a:pPr>
              <a:r>
                <a:rPr lang="en-US" sz="3425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87 verdulerías en el cantón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15539"/>
              <a:ext cx="13271271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Sector comercial</a:t>
              </a:r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31E06CEF-88A6-481A-E44E-374068856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74" y="3746074"/>
            <a:ext cx="3539582" cy="6294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3589" y="1219756"/>
            <a:ext cx="7230691" cy="1775947"/>
            <a:chOff x="0" y="0"/>
            <a:chExt cx="9640922" cy="2367930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9640922" cy="1152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627"/>
                </a:lnSpc>
                <a:spcBef>
                  <a:spcPct val="0"/>
                </a:spcBef>
              </a:pPr>
              <a:r>
                <a:rPr lang="en-US" sz="6024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Nuestro Problema 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934553"/>
              <a:ext cx="5864091" cy="433377"/>
            </a:xfrm>
            <a:custGeom>
              <a:avLst/>
              <a:gdLst/>
              <a:ahLst/>
              <a:cxnLst/>
              <a:rect l="l" t="t" r="r" b="b"/>
              <a:pathLst>
                <a:path w="5864091" h="433377">
                  <a:moveTo>
                    <a:pt x="0" y="0"/>
                  </a:moveTo>
                  <a:lnTo>
                    <a:pt x="5864091" y="0"/>
                  </a:lnTo>
                  <a:lnTo>
                    <a:pt x="5864091" y="433377"/>
                  </a:lnTo>
                  <a:lnTo>
                    <a:pt x="0" y="433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1" t="-308623" r="-7088" b="-104273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5400000">
            <a:off x="1276177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14920" y="3922471"/>
            <a:ext cx="6526369" cy="3671083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1758950"/>
              <a:ext cx="24384000" cy="10290302"/>
            </a:xfrm>
            <a:custGeom>
              <a:avLst/>
              <a:gdLst/>
              <a:ahLst/>
              <a:cxnLst/>
              <a:rect l="l" t="t" r="r" b="b"/>
              <a:pathLst>
                <a:path w="24384000" h="10290302">
                  <a:moveTo>
                    <a:pt x="24384000" y="10290302"/>
                  </a:moveTo>
                  <a:lnTo>
                    <a:pt x="0" y="10290302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0290302"/>
                  </a:lnTo>
                  <a:close/>
                </a:path>
              </a:pathLst>
            </a:custGeom>
            <a:blipFill>
              <a:blip r:embed="rId4"/>
              <a:stretch>
                <a:fillRect t="-42630" b="-4263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937818" y="3922471"/>
            <a:ext cx="6526369" cy="3671083"/>
            <a:chOff x="0" y="0"/>
            <a:chExt cx="24384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1758950"/>
              <a:ext cx="24384000" cy="10290302"/>
            </a:xfrm>
            <a:custGeom>
              <a:avLst/>
              <a:gdLst/>
              <a:ahLst/>
              <a:cxnLst/>
              <a:rect l="l" t="t" r="r" b="b"/>
              <a:pathLst>
                <a:path w="24384000" h="10290302">
                  <a:moveTo>
                    <a:pt x="24384000" y="10290302"/>
                  </a:moveTo>
                  <a:lnTo>
                    <a:pt x="0" y="10290302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0290302"/>
                  </a:lnTo>
                  <a:close/>
                </a:path>
              </a:pathLst>
            </a:custGeom>
            <a:blipFill>
              <a:blip r:embed="rId6"/>
              <a:stretch>
                <a:fillRect t="-38752" b="-3875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411449" y="3922471"/>
            <a:ext cx="6526369" cy="3671083"/>
            <a:chOff x="0" y="0"/>
            <a:chExt cx="2438400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1758950"/>
              <a:ext cx="24384000" cy="10290302"/>
            </a:xfrm>
            <a:custGeom>
              <a:avLst/>
              <a:gdLst/>
              <a:ahLst/>
              <a:cxnLst/>
              <a:rect l="l" t="t" r="r" b="b"/>
              <a:pathLst>
                <a:path w="24384000" h="10290302">
                  <a:moveTo>
                    <a:pt x="24384000" y="10290302"/>
                  </a:moveTo>
                  <a:lnTo>
                    <a:pt x="0" y="10290302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0290302"/>
                  </a:lnTo>
                  <a:close/>
                </a:path>
              </a:pathLst>
            </a:custGeom>
            <a:blipFill>
              <a:blip r:embed="rId7"/>
              <a:stretch>
                <a:fillRect t="-90595" b="-20674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0238" y="1429738"/>
            <a:ext cx="7427524" cy="7427524"/>
          </a:xfrm>
          <a:custGeom>
            <a:avLst/>
            <a:gdLst/>
            <a:ahLst/>
            <a:cxnLst/>
            <a:rect l="l" t="t" r="r" b="b"/>
            <a:pathLst>
              <a:path w="7427524" h="7427524">
                <a:moveTo>
                  <a:pt x="0" y="0"/>
                </a:moveTo>
                <a:lnTo>
                  <a:pt x="7427524" y="0"/>
                </a:lnTo>
                <a:lnTo>
                  <a:pt x="7427524" y="7427524"/>
                </a:lnTo>
                <a:lnTo>
                  <a:pt x="0" y="7427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sp>
      <p:grpSp>
        <p:nvGrpSpPr>
          <p:cNvPr id="3" name="Group 3"/>
          <p:cNvGrpSpPr/>
          <p:nvPr/>
        </p:nvGrpSpPr>
        <p:grpSpPr>
          <a:xfrm>
            <a:off x="3221037" y="3129101"/>
            <a:ext cx="3120162" cy="3120162"/>
            <a:chOff x="0" y="0"/>
            <a:chExt cx="13716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l="-30802" r="-9836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1150259" y="1429738"/>
            <a:ext cx="3120162" cy="3120162"/>
            <a:chOff x="0" y="0"/>
            <a:chExt cx="13716000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247171" y="-130343"/>
            <a:ext cx="3120162" cy="3120162"/>
            <a:chOff x="0" y="0"/>
            <a:chExt cx="13716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999800" y="401983"/>
            <a:ext cx="3120162" cy="3120162"/>
            <a:chOff x="0" y="0"/>
            <a:chExt cx="13716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7"/>
              <a:stretch>
                <a:fillRect l="-41939" r="-8154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085208" y="4549900"/>
            <a:ext cx="3120162" cy="3120162"/>
            <a:chOff x="0" y="0"/>
            <a:chExt cx="13716000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8"/>
              <a:stretch>
                <a:fillRect t="-25000" b="-2500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103380" y="7166838"/>
            <a:ext cx="3120162" cy="3120162"/>
            <a:chOff x="0" y="0"/>
            <a:chExt cx="13716000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983218" y="7670062"/>
            <a:ext cx="3120162" cy="3120162"/>
            <a:chOff x="0" y="0"/>
            <a:chExt cx="13716000" cy="1371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0"/>
              <a:stretch>
                <a:fillRect l="-33333" r="-3333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4013953" y="6249263"/>
            <a:ext cx="3120162" cy="3120162"/>
            <a:chOff x="0" y="0"/>
            <a:chExt cx="13716000" cy="13716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1"/>
              <a:stretch>
                <a:fillRect l="-25046" r="-25046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7099583" y="3129101"/>
            <a:ext cx="4050677" cy="4050677"/>
            <a:chOff x="0" y="0"/>
            <a:chExt cx="13716000" cy="13716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2"/>
              <a:stretch>
                <a:fillRect l="-16666" r="-1666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-5400000">
            <a:off x="-1354200" y="4167557"/>
            <a:ext cx="5847384" cy="1436190"/>
            <a:chOff x="0" y="0"/>
            <a:chExt cx="7796513" cy="191492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47625"/>
              <a:ext cx="7796513" cy="938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359"/>
                </a:lnSpc>
                <a:spcBef>
                  <a:spcPct val="0"/>
                </a:spcBef>
              </a:pPr>
              <a:r>
                <a:rPr lang="en-US" sz="4872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Nuestra solución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1564453"/>
              <a:ext cx="4742229" cy="350467"/>
            </a:xfrm>
            <a:custGeom>
              <a:avLst/>
              <a:gdLst/>
              <a:ahLst/>
              <a:cxnLst/>
              <a:rect l="l" t="t" r="r" b="b"/>
              <a:pathLst>
                <a:path w="4742229" h="350467">
                  <a:moveTo>
                    <a:pt x="0" y="0"/>
                  </a:moveTo>
                  <a:lnTo>
                    <a:pt x="4742229" y="0"/>
                  </a:lnTo>
                  <a:lnTo>
                    <a:pt x="4742229" y="350467"/>
                  </a:lnTo>
                  <a:lnTo>
                    <a:pt x="0" y="350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71" t="-308623" r="-7088" b="-1042730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3" y="0"/>
            <a:ext cx="18568401" cy="4819655"/>
          </a:xfrm>
          <a:prstGeom prst="rect">
            <a:avLst/>
          </a:prstGeom>
          <a:solidFill>
            <a:srgbClr val="FFB923"/>
          </a:solidFill>
        </p:spPr>
      </p:sp>
      <p:grpSp>
        <p:nvGrpSpPr>
          <p:cNvPr id="3" name="Group 3"/>
          <p:cNvGrpSpPr/>
          <p:nvPr/>
        </p:nvGrpSpPr>
        <p:grpSpPr>
          <a:xfrm>
            <a:off x="498237" y="1836390"/>
            <a:ext cx="5847384" cy="1538761"/>
            <a:chOff x="0" y="0"/>
            <a:chExt cx="7796513" cy="2051682"/>
          </a:xfrm>
        </p:grpSpPr>
        <p:sp>
          <p:nvSpPr>
            <p:cNvPr id="4" name="TextBox 4"/>
            <p:cNvSpPr txBox="1"/>
            <p:nvPr/>
          </p:nvSpPr>
          <p:spPr>
            <a:xfrm>
              <a:off x="0" y="57150"/>
              <a:ext cx="7796513" cy="1065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29"/>
                </a:lnSpc>
                <a:spcBef>
                  <a:spcPct val="0"/>
                </a:spcBef>
              </a:pPr>
              <a:r>
                <a:rPr lang="en-US" sz="5572">
                  <a:solidFill>
                    <a:srgbClr val="FFFFFF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Nuestra solución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1701214"/>
              <a:ext cx="4742229" cy="350467"/>
            </a:xfrm>
            <a:custGeom>
              <a:avLst/>
              <a:gdLst/>
              <a:ahLst/>
              <a:cxnLst/>
              <a:rect l="l" t="t" r="r" b="b"/>
              <a:pathLst>
                <a:path w="4742229" h="350467">
                  <a:moveTo>
                    <a:pt x="0" y="0"/>
                  </a:moveTo>
                  <a:lnTo>
                    <a:pt x="4742229" y="0"/>
                  </a:lnTo>
                  <a:lnTo>
                    <a:pt x="4742229" y="350468"/>
                  </a:lnTo>
                  <a:lnTo>
                    <a:pt x="0" y="350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1" t="-308623" r="-7088" b="-104273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98237" y="5780373"/>
            <a:ext cx="1701139" cy="3365995"/>
            <a:chOff x="0" y="0"/>
            <a:chExt cx="2620010" cy="5184140"/>
          </a:xfrm>
        </p:grpSpPr>
        <p:sp>
          <p:nvSpPr>
            <p:cNvPr id="7" name="Freeform 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565" r="-156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039364" y="4947560"/>
            <a:ext cx="6026928" cy="4838967"/>
            <a:chOff x="0" y="0"/>
            <a:chExt cx="7467600" cy="59956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9B9B9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5"/>
              <a:stretch>
                <a:fillRect t="-10761" b="-10761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621503" y="5587718"/>
            <a:ext cx="6204194" cy="3558650"/>
            <a:chOff x="0" y="0"/>
            <a:chExt cx="7981950" cy="4578350"/>
          </a:xfrm>
        </p:grpSpPr>
        <p:sp>
          <p:nvSpPr>
            <p:cNvPr id="22" name="Freeform 22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5"/>
              <a:stretch>
                <a:fillRect t="-4472" b="-4472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2745498" y="5587718"/>
            <a:ext cx="2662337" cy="3689279"/>
            <a:chOff x="0" y="0"/>
            <a:chExt cx="4734560" cy="6560820"/>
          </a:xfrm>
        </p:grpSpPr>
        <p:sp>
          <p:nvSpPr>
            <p:cNvPr id="28" name="Freeform 28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5"/>
              <a:stretch>
                <a:fillRect l="-55340" r="-55340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7417361" y="1153609"/>
            <a:ext cx="9244006" cy="239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2"/>
              </a:lnSpc>
            </a:pPr>
            <a:r>
              <a:rPr lang="en-US" sz="2600" spc="5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Plataforma </a:t>
            </a:r>
            <a:r>
              <a:rPr lang="en-US" sz="2600" spc="5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tecnológica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600" b="1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responsive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administración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municipal, que impulse,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promueva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y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facilite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la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comunicación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e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interacción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entre las partes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interesadas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que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intervienen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en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la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cadena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comercialización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productos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600" spc="5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alimentarios</a:t>
            </a:r>
            <a:r>
              <a:rPr lang="en-US" sz="2600" spc="5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3589" y="1219756"/>
            <a:ext cx="7230691" cy="1775947"/>
            <a:chOff x="0" y="0"/>
            <a:chExt cx="9640922" cy="2367930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9640922" cy="1152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627"/>
                </a:lnSpc>
                <a:spcBef>
                  <a:spcPct val="0"/>
                </a:spcBef>
              </a:pPr>
              <a:r>
                <a:rPr lang="en-US" sz="6024">
                  <a:solidFill>
                    <a:srgbClr val="000000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Nuestra solución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934553"/>
              <a:ext cx="5864091" cy="433377"/>
            </a:xfrm>
            <a:custGeom>
              <a:avLst/>
              <a:gdLst/>
              <a:ahLst/>
              <a:cxnLst/>
              <a:rect l="l" t="t" r="r" b="b"/>
              <a:pathLst>
                <a:path w="5864091" h="433377">
                  <a:moveTo>
                    <a:pt x="0" y="0"/>
                  </a:moveTo>
                  <a:lnTo>
                    <a:pt x="5864091" y="0"/>
                  </a:lnTo>
                  <a:lnTo>
                    <a:pt x="5864091" y="433377"/>
                  </a:lnTo>
                  <a:lnTo>
                    <a:pt x="0" y="433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1" t="-308623" r="-7088" b="-104273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5400000">
            <a:off x="12761773" y="4742132"/>
            <a:ext cx="10861953" cy="802736"/>
          </a:xfrm>
          <a:custGeom>
            <a:avLst/>
            <a:gdLst/>
            <a:ahLst/>
            <a:cxnLst/>
            <a:rect l="l" t="t" r="r" b="b"/>
            <a:pathLst>
              <a:path w="10861953" h="802736">
                <a:moveTo>
                  <a:pt x="0" y="0"/>
                </a:moveTo>
                <a:lnTo>
                  <a:pt x="10861954" y="0"/>
                </a:lnTo>
                <a:lnTo>
                  <a:pt x="10861954" y="802736"/>
                </a:lnTo>
                <a:lnTo>
                  <a:pt x="0" y="80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73553" y="777953"/>
            <a:ext cx="4412604" cy="8731095"/>
            <a:chOff x="0" y="0"/>
            <a:chExt cx="2620010" cy="5184140"/>
          </a:xfrm>
        </p:grpSpPr>
        <p:sp>
          <p:nvSpPr>
            <p:cNvPr id="7" name="Freeform 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26216" r="-2171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277486" y="3870157"/>
            <a:ext cx="10524953" cy="49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4263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Menú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principal con 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enfoque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municipal (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crecimiento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a 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futuro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17809" y="4971661"/>
            <a:ext cx="3325211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Mercadito Circular</a:t>
            </a:r>
          </a:p>
          <a:p>
            <a:pPr algn="l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 </a:t>
            </a:r>
            <a:r>
              <a:rPr lang="en-US" sz="23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capacito</a:t>
            </a:r>
            <a:endParaRPr lang="en-US" sz="2399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3359"/>
              </a:lnSpc>
            </a:pPr>
            <a:r>
              <a:rPr lang="en-US" sz="23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Recetario</a:t>
            </a:r>
            <a:r>
              <a:rPr lang="en-US" sz="23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especial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Rutas</a:t>
            </a:r>
            <a:r>
              <a:rPr lang="en-US" sz="23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3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recolección</a:t>
            </a:r>
            <a:endParaRPr lang="en-US" sz="2399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7F10B0F-C877-AEBA-9E2E-4E6052A014B7}"/>
              </a:ext>
            </a:extLst>
          </p:cNvPr>
          <p:cNvSpPr txBox="1"/>
          <p:nvPr/>
        </p:nvSpPr>
        <p:spPr>
          <a:xfrm>
            <a:off x="1277485" y="6851851"/>
            <a:ext cx="10524953" cy="49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4263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Usuarios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 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tipo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Personal o Comercial (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Patentado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)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B18E0D62-842D-94C1-574C-A5CAE8CDEF4A}"/>
              </a:ext>
            </a:extLst>
          </p:cNvPr>
          <p:cNvSpPr txBox="1"/>
          <p:nvPr/>
        </p:nvSpPr>
        <p:spPr>
          <a:xfrm>
            <a:off x="1417194" y="3150902"/>
            <a:ext cx="10524953" cy="49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</a:pP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Características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generales</a:t>
            </a:r>
            <a:r>
              <a:rPr lang="en-US" sz="259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: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35C1A03-4203-6182-00FD-EEE7D15A1342}"/>
              </a:ext>
            </a:extLst>
          </p:cNvPr>
          <p:cNvSpPr txBox="1"/>
          <p:nvPr/>
        </p:nvSpPr>
        <p:spPr>
          <a:xfrm>
            <a:off x="1272566" y="7488906"/>
            <a:ext cx="10524953" cy="49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4263"/>
              </a:lnSpc>
              <a:buFont typeface="Arial"/>
              <a:buChar char="•"/>
            </a:pP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Club 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Sumando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Vida (puntos e 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incentivos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F71B466-B52D-FF1B-A4B1-0CD8569EA587}"/>
              </a:ext>
            </a:extLst>
          </p:cNvPr>
          <p:cNvSpPr txBox="1"/>
          <p:nvPr/>
        </p:nvSpPr>
        <p:spPr>
          <a:xfrm>
            <a:off x="1178087" y="4384449"/>
            <a:ext cx="9833212" cy="58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1337" lvl="1" indent="-280669" algn="l">
              <a:lnSpc>
                <a:spcPts val="4263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Módulos</a:t>
            </a:r>
            <a:r>
              <a:rPr lang="en-US" sz="2600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a </a:t>
            </a:r>
            <a:r>
              <a:rPr lang="en-US" sz="2600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desarrollar</a:t>
            </a:r>
            <a:r>
              <a:rPr lang="en-US" sz="2600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en</a:t>
            </a:r>
            <a:r>
              <a:rPr lang="en-US" sz="2600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este</a:t>
            </a:r>
            <a:r>
              <a:rPr lang="en-US" sz="2600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primer </a:t>
            </a:r>
            <a:r>
              <a:rPr lang="en-US" sz="2600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prototipo</a:t>
            </a:r>
            <a:r>
              <a:rPr lang="en-US" sz="2600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: </a:t>
            </a:r>
          </a:p>
        </p:txBody>
      </p: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1981514" y="775814"/>
            <a:ext cx="4412604" cy="8731095"/>
            <a:chOff x="0" y="0"/>
            <a:chExt cx="2620010" cy="5184140"/>
          </a:xfrm>
        </p:grpSpPr>
        <p:sp>
          <p:nvSpPr>
            <p:cNvPr id="39" name="Freeform 3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23967" r="-23967"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B5A19174-51B4-AE54-9F50-7E5FB7706C40}"/>
              </a:ext>
            </a:extLst>
          </p:cNvPr>
          <p:cNvSpPr txBox="1"/>
          <p:nvPr/>
        </p:nvSpPr>
        <p:spPr>
          <a:xfrm>
            <a:off x="1272566" y="8125961"/>
            <a:ext cx="10524953" cy="49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4263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Opciones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para personas con </a:t>
            </a:r>
            <a:r>
              <a:rPr lang="en-US" sz="259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discapacidad</a:t>
            </a:r>
            <a:r>
              <a:rPr lang="en-US" sz="259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visual</a:t>
            </a:r>
          </a:p>
        </p:txBody>
      </p:sp>
      <p:grpSp>
        <p:nvGrpSpPr>
          <p:cNvPr id="24" name="Group 28">
            <a:extLst>
              <a:ext uri="{FF2B5EF4-FFF2-40B4-BE49-F238E27FC236}">
                <a16:creationId xmlns:a16="http://schemas.microsoft.com/office/drawing/2014/main" id="{7CC073BD-B9FC-8D2F-520A-D7886FB9122F}"/>
              </a:ext>
            </a:extLst>
          </p:cNvPr>
          <p:cNvGrpSpPr>
            <a:grpSpLocks noChangeAspect="1"/>
          </p:cNvGrpSpPr>
          <p:nvPr/>
        </p:nvGrpSpPr>
        <p:grpSpPr>
          <a:xfrm>
            <a:off x="11997081" y="773675"/>
            <a:ext cx="4412604" cy="8731095"/>
            <a:chOff x="0" y="0"/>
            <a:chExt cx="2620010" cy="5184140"/>
          </a:xfrm>
        </p:grpSpPr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12A9EC47-8081-72DD-FFA9-D4C971074AF6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F58994E-E866-6BC9-F64C-6F4811B921FE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23967" r="-23967"/>
              </a:stretch>
            </a:blipFill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69A8C213-E6FB-D643-E208-0BABBE5547E1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D20F007-0D84-D5A9-ED5A-82FA37522353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AFAB0454-0A55-067F-8229-4DED3597FD37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6793E397-650C-958B-2861-54E14423CB1F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F36E9D76-B926-71CE-72EF-EEB6C18DA81D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FAEF04BC-662C-F171-76BF-A9FA00C6D835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1E92AFBB-27E1-7677-5FD7-E83A74F95A62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55" name="Group 16">
            <a:extLst>
              <a:ext uri="{FF2B5EF4-FFF2-40B4-BE49-F238E27FC236}">
                <a16:creationId xmlns:a16="http://schemas.microsoft.com/office/drawing/2014/main" id="{56611A78-FFF0-AE87-1980-0C010EADD85D}"/>
              </a:ext>
            </a:extLst>
          </p:cNvPr>
          <p:cNvGrpSpPr>
            <a:grpSpLocks noChangeAspect="1"/>
          </p:cNvGrpSpPr>
          <p:nvPr/>
        </p:nvGrpSpPr>
        <p:grpSpPr>
          <a:xfrm>
            <a:off x="12005042" y="780091"/>
            <a:ext cx="4412604" cy="8731095"/>
            <a:chOff x="0" y="0"/>
            <a:chExt cx="2620010" cy="5184140"/>
          </a:xfrm>
        </p:grpSpPr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E05F0A74-874D-367A-5BC8-6F1F430A627E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648B3D43-1D70-96B7-CA55-251423CDD651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23967" r="-23967"/>
              </a:stretch>
            </a:blipFill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A412A2C7-DC4F-421D-83B6-D686400A45A2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771E79A2-EF3F-7C15-8FEC-7417DE1CA738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D72C9C4E-7293-2BD4-EDA3-C4031EDA3D8C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6CC6F263-083A-B349-9034-1082A8CF40AD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3D4CA694-F508-2B09-4549-83C6F14F3A5D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460D88E1-3B92-B584-5489-6AC90F944256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D1B4D2D0-3791-2D0D-CBCA-9FEC2E29348B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739</Words>
  <Application>Microsoft Office PowerPoint</Application>
  <PresentationFormat>Custom</PresentationFormat>
  <Paragraphs>122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Hammersmith One</vt:lpstr>
      <vt:lpstr>Arial</vt:lpstr>
      <vt:lpstr>Clear Sans Bold</vt:lpstr>
      <vt:lpstr>Clear Sans</vt:lpstr>
      <vt:lpstr>Clear Sans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MunisDisruptivas</dc:title>
  <dc:creator>Nelson Eduardo Gamboa Calderón</dc:creator>
  <cp:lastModifiedBy>Nelson Eduardo Gamboa Calderón</cp:lastModifiedBy>
  <cp:revision>10</cp:revision>
  <dcterms:created xsi:type="dcterms:W3CDTF">2006-08-16T00:00:00Z</dcterms:created>
  <dcterms:modified xsi:type="dcterms:W3CDTF">2024-12-04T13:09:32Z</dcterms:modified>
  <dc:identifier>DAGL3U_Kv2k</dc:identifier>
</cp:coreProperties>
</file>